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0" r:id="rId3"/>
    <p:sldId id="271" r:id="rId4"/>
    <p:sldId id="272" r:id="rId5"/>
    <p:sldId id="301" r:id="rId6"/>
    <p:sldId id="273" r:id="rId7"/>
    <p:sldId id="275" r:id="rId8"/>
    <p:sldId id="303" r:id="rId9"/>
    <p:sldId id="276" r:id="rId10"/>
    <p:sldId id="304" r:id="rId11"/>
    <p:sldId id="305" r:id="rId12"/>
    <p:sldId id="307" r:id="rId13"/>
    <p:sldId id="308" r:id="rId14"/>
    <p:sldId id="274" r:id="rId15"/>
    <p:sldId id="287" r:id="rId16"/>
    <p:sldId id="281" r:id="rId17"/>
    <p:sldId id="312" r:id="rId18"/>
    <p:sldId id="311" r:id="rId19"/>
    <p:sldId id="313" r:id="rId20"/>
    <p:sldId id="282" r:id="rId21"/>
    <p:sldId id="288" r:id="rId22"/>
    <p:sldId id="290" r:id="rId23"/>
    <p:sldId id="291" r:id="rId24"/>
    <p:sldId id="292" r:id="rId25"/>
    <p:sldId id="293" r:id="rId26"/>
    <p:sldId id="294" r:id="rId27"/>
    <p:sldId id="295" r:id="rId28"/>
    <p:sldId id="280" r:id="rId29"/>
    <p:sldId id="296" r:id="rId30"/>
    <p:sldId id="297" r:id="rId31"/>
    <p:sldId id="298" r:id="rId32"/>
    <p:sldId id="300"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00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F6FBC-374D-44BC-9695-1F43DADFCF88}" type="datetimeFigureOut">
              <a:rPr lang="ru-RU" smtClean="0"/>
              <a:t>26.03.2024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77798-D002-48EA-B98B-0D7734D62F5C}" type="slidenum">
              <a:rPr lang="ru-RU" smtClean="0"/>
              <a:t>‹#›</a:t>
            </a:fld>
            <a:endParaRPr lang="ru-RU"/>
          </a:p>
        </p:txBody>
      </p:sp>
    </p:spTree>
    <p:extLst>
      <p:ext uri="{BB962C8B-B14F-4D97-AF65-F5344CB8AC3E}">
        <p14:creationId xmlns:p14="http://schemas.microsoft.com/office/powerpoint/2010/main" val="185380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7</a:t>
            </a:fld>
            <a:endParaRPr lang="ru-RU"/>
          </a:p>
        </p:txBody>
      </p:sp>
    </p:spTree>
    <p:extLst>
      <p:ext uri="{BB962C8B-B14F-4D97-AF65-F5344CB8AC3E}">
        <p14:creationId xmlns:p14="http://schemas.microsoft.com/office/powerpoint/2010/main" val="49561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8</a:t>
            </a:fld>
            <a:endParaRPr lang="ru-RU"/>
          </a:p>
        </p:txBody>
      </p:sp>
    </p:spTree>
    <p:extLst>
      <p:ext uri="{BB962C8B-B14F-4D97-AF65-F5344CB8AC3E}">
        <p14:creationId xmlns:p14="http://schemas.microsoft.com/office/powerpoint/2010/main" val="112868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9</a:t>
            </a:fld>
            <a:endParaRPr lang="ru-RU"/>
          </a:p>
        </p:txBody>
      </p:sp>
    </p:spTree>
    <p:extLst>
      <p:ext uri="{BB962C8B-B14F-4D97-AF65-F5344CB8AC3E}">
        <p14:creationId xmlns:p14="http://schemas.microsoft.com/office/powerpoint/2010/main" val="423800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12</a:t>
            </a:fld>
            <a:endParaRPr lang="ru-RU"/>
          </a:p>
        </p:txBody>
      </p:sp>
    </p:spTree>
    <p:extLst>
      <p:ext uri="{BB962C8B-B14F-4D97-AF65-F5344CB8AC3E}">
        <p14:creationId xmlns:p14="http://schemas.microsoft.com/office/powerpoint/2010/main" val="29302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13</a:t>
            </a:fld>
            <a:endParaRPr lang="ru-RU"/>
          </a:p>
        </p:txBody>
      </p:sp>
    </p:spTree>
    <p:extLst>
      <p:ext uri="{BB962C8B-B14F-4D97-AF65-F5344CB8AC3E}">
        <p14:creationId xmlns:p14="http://schemas.microsoft.com/office/powerpoint/2010/main" val="18861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46570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6737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19085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202341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56434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81EDCC0-5242-4914-9D37-36CA70271224}" type="datetimeFigureOut">
              <a:rPr lang="ru-RU" smtClean="0"/>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25982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81EDCC0-5242-4914-9D37-36CA70271224}" type="datetimeFigureOut">
              <a:rPr lang="ru-RU" smtClean="0"/>
              <a:t>26.03.2024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24493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81EDCC0-5242-4914-9D37-36CA70271224}" type="datetimeFigureOut">
              <a:rPr lang="ru-RU" smtClean="0"/>
              <a:t>26.03.2024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26992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1EDCC0-5242-4914-9D37-36CA70271224}" type="datetimeFigureOut">
              <a:rPr lang="ru-RU" smtClean="0"/>
              <a:t>26.03.2024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48128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1EDCC0-5242-4914-9D37-36CA70271224}" type="datetimeFigureOut">
              <a:rPr lang="ru-RU" smtClean="0"/>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576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1EDCC0-5242-4914-9D37-36CA70271224}" type="datetimeFigureOut">
              <a:rPr lang="ru-RU" smtClean="0"/>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48593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EDCC0-5242-4914-9D37-36CA70271224}" type="datetimeFigureOut">
              <a:rPr lang="ru-RU" smtClean="0"/>
              <a:t>26.03.2024</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A745A-8E65-4B66-905C-37F28EEE1885}" type="slidenum">
              <a:rPr lang="ru-RU" smtClean="0"/>
              <a:t>‹#›</a:t>
            </a:fld>
            <a:endParaRPr lang="ru-RU"/>
          </a:p>
        </p:txBody>
      </p:sp>
    </p:spTree>
    <p:extLst>
      <p:ext uri="{BB962C8B-B14F-4D97-AF65-F5344CB8AC3E}">
        <p14:creationId xmlns:p14="http://schemas.microsoft.com/office/powerpoint/2010/main" val="334842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login.consultant.ru/link/?req=doc&amp;base=LAW&amp;n=454142&amp;date=15.01.2024&amp;dst=63&amp;field=134" TargetMode="External"/><Relationship Id="rId4" Type="http://schemas.openxmlformats.org/officeDocument/2006/relationships/hyperlink" Target="https://login.consultant.ru/link/?req=doc&amp;base=LAW&amp;n=464906&amp;date=15.01.2024&amp;dst=100684&amp;field=13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ogin.consultant.ru/link/?req=doc&amp;base=LAW&amp;n=450820&amp;date=15.01.2024&amp;dst=3&amp;field=134" TargetMode="External"/><Relationship Id="rId5" Type="http://schemas.openxmlformats.org/officeDocument/2006/relationships/hyperlink" Target="https://login.consultant.ru/link/?req=doc&amp;base=LAW&amp;n=454013&amp;date=15.01.2024&amp;dst=37&amp;field=134" TargetMode="External"/><Relationship Id="rId4" Type="http://schemas.openxmlformats.org/officeDocument/2006/relationships/hyperlink" Target="https://login.consultant.ru/link/?req=doc&amp;base=LAW&amp;n=464906&amp;date=15.01.2024&amp;dst=490&amp;field=13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C:\Users\Priemnaya\Desktop\Бейджи\WhatsApp Image 2021-08-21 at 16.08.10 — копия.jpeg"/>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848528" y="116632"/>
            <a:ext cx="1191620" cy="129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911424" y="280707"/>
            <a:ext cx="8784975" cy="836126"/>
          </a:xfrm>
          <a:prstGeom prst="rect">
            <a:avLst/>
          </a:prstGeom>
        </p:spPr>
        <p:txBody>
          <a:bodyPr wrap="square">
            <a:spAutoFit/>
          </a:bodyPr>
          <a:lstStyle/>
          <a:p>
            <a:pPr algn="ctr">
              <a:spcAft>
                <a:spcPts val="1000"/>
              </a:spcAft>
            </a:pPr>
            <a:r>
              <a:rPr lang="ru-RU" sz="2000" b="1" i="1" dirty="0">
                <a:solidFill>
                  <a:srgbClr val="7030A0"/>
                </a:solidFill>
                <a:latin typeface="+mj-lt"/>
                <a:ea typeface="Calibri"/>
                <a:cs typeface="Times New Roman"/>
              </a:rPr>
              <a:t>Муниципальное бюджетное общеобразовательное учреждение</a:t>
            </a:r>
            <a:endParaRPr lang="ru-RU" sz="2000" b="1" dirty="0">
              <a:latin typeface="+mj-lt"/>
              <a:ea typeface="Calibri"/>
              <a:cs typeface="Times New Roman"/>
            </a:endParaRPr>
          </a:p>
          <a:p>
            <a:pPr algn="ctr">
              <a:spcAft>
                <a:spcPts val="1000"/>
              </a:spcAft>
            </a:pPr>
            <a:r>
              <a:rPr lang="ru-RU" sz="2000" b="1" i="1" dirty="0">
                <a:solidFill>
                  <a:srgbClr val="7030A0"/>
                </a:solidFill>
                <a:latin typeface="+mj-lt"/>
                <a:ea typeface="Calibri"/>
                <a:cs typeface="Times New Roman"/>
              </a:rPr>
              <a:t> «Школа - ЭКОТЕХ»  г. Котовска Тамбовской области</a:t>
            </a:r>
            <a:endParaRPr lang="ru-RU" sz="2000" b="1" dirty="0">
              <a:latin typeface="+mj-lt"/>
              <a:ea typeface="Calibri"/>
              <a:cs typeface="Times New Roman"/>
            </a:endParaRPr>
          </a:p>
        </p:txBody>
      </p:sp>
      <p:sp>
        <p:nvSpPr>
          <p:cNvPr id="15" name="Прямоугольник 14"/>
          <p:cNvSpPr/>
          <p:nvPr/>
        </p:nvSpPr>
        <p:spPr>
          <a:xfrm>
            <a:off x="2728533" y="5733256"/>
            <a:ext cx="6060901" cy="1082348"/>
          </a:xfrm>
          <a:prstGeom prst="rect">
            <a:avLst/>
          </a:prstGeom>
        </p:spPr>
        <p:txBody>
          <a:bodyPr wrap="square">
            <a:spAutoFit/>
          </a:bodyPr>
          <a:lstStyle/>
          <a:p>
            <a:pPr algn="ctr">
              <a:spcAft>
                <a:spcPts val="1000"/>
              </a:spcAft>
            </a:pPr>
            <a:r>
              <a:rPr lang="ru-RU" sz="2800" b="1" i="1" dirty="0" smtClean="0">
                <a:solidFill>
                  <a:srgbClr val="003964"/>
                </a:solidFill>
                <a:latin typeface="+mj-lt"/>
                <a:ea typeface="Calibri"/>
                <a:cs typeface="Times New Roman"/>
              </a:rPr>
              <a:t>Кузнецова Г.И.,</a:t>
            </a:r>
          </a:p>
          <a:p>
            <a:pPr algn="ctr">
              <a:spcAft>
                <a:spcPts val="1000"/>
              </a:spcAft>
            </a:pPr>
            <a:r>
              <a:rPr lang="ru-RU" sz="2800" b="1" i="1" dirty="0" smtClean="0">
                <a:solidFill>
                  <a:srgbClr val="003964"/>
                </a:solidFill>
                <a:latin typeface="+mj-lt"/>
                <a:ea typeface="Calibri"/>
                <a:cs typeface="Times New Roman"/>
              </a:rPr>
              <a:t>заместитель директора по УВР</a:t>
            </a:r>
            <a:endParaRPr lang="ru-RU" sz="2800" b="1" dirty="0">
              <a:solidFill>
                <a:srgbClr val="003964"/>
              </a:solidFill>
              <a:latin typeface="+mj-lt"/>
              <a:ea typeface="Calibri"/>
              <a:cs typeface="Times New Roman"/>
            </a:endParaRPr>
          </a:p>
        </p:txBody>
      </p:sp>
      <p:sp>
        <p:nvSpPr>
          <p:cNvPr id="2" name="Прямоугольник 1"/>
          <p:cNvSpPr/>
          <p:nvPr/>
        </p:nvSpPr>
        <p:spPr>
          <a:xfrm>
            <a:off x="1055440" y="2551837"/>
            <a:ext cx="9145015" cy="1569660"/>
          </a:xfrm>
          <a:prstGeom prst="rect">
            <a:avLst/>
          </a:prstGeom>
        </p:spPr>
        <p:txBody>
          <a:bodyPr wrap="square">
            <a:spAutoFit/>
          </a:bodyPr>
          <a:lstStyle/>
          <a:p>
            <a:pPr algn="ctr"/>
            <a:r>
              <a:rPr lang="ru-RU" sz="4800" b="1" dirty="0">
                <a:solidFill>
                  <a:schemeClr val="accent5">
                    <a:lumMod val="75000"/>
                  </a:schemeClr>
                </a:solidFill>
              </a:rPr>
              <a:t>ПЕРВОКЛАССНИК 2024-2025</a:t>
            </a:r>
          </a:p>
          <a:p>
            <a:pPr algn="ctr"/>
            <a:r>
              <a:rPr lang="ru-RU" sz="2400" b="1" dirty="0">
                <a:solidFill>
                  <a:schemeClr val="accent3">
                    <a:lumMod val="75000"/>
                  </a:schemeClr>
                </a:solidFill>
              </a:rPr>
              <a:t>(</a:t>
            </a:r>
            <a:r>
              <a:rPr lang="ru-RU" sz="2400" b="1" dirty="0">
                <a:solidFill>
                  <a:schemeClr val="accent3">
                    <a:lumMod val="75000"/>
                  </a:schemeClr>
                </a:solidFill>
                <a:cs typeface="Times New Roman" panose="02020603050405020304" pitchFamily="18" charset="0"/>
              </a:rPr>
              <a:t>Информация для родителей (законных представителей) </a:t>
            </a:r>
          </a:p>
          <a:p>
            <a:pPr algn="ctr"/>
            <a:r>
              <a:rPr lang="ru-RU" sz="2400" b="1" dirty="0">
                <a:solidFill>
                  <a:schemeClr val="accent3">
                    <a:lumMod val="75000"/>
                  </a:schemeClr>
                </a:solidFill>
                <a:cs typeface="Times New Roman" panose="02020603050405020304" pitchFamily="18" charset="0"/>
              </a:rPr>
              <a:t>будущих первоклассников)</a:t>
            </a:r>
            <a:endParaRPr lang="ru-RU" sz="2400" b="1" dirty="0">
              <a:solidFill>
                <a:schemeClr val="accent3">
                  <a:lumMod val="75000"/>
                </a:schemeClr>
              </a:solidFill>
            </a:endParaRPr>
          </a:p>
        </p:txBody>
      </p:sp>
    </p:spTree>
    <p:extLst>
      <p:ext uri="{BB962C8B-B14F-4D97-AF65-F5344CB8AC3E}">
        <p14:creationId xmlns:p14="http://schemas.microsoft.com/office/powerpoint/2010/main" val="360845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ctr">
              <a:buNone/>
            </a:pPr>
            <a:r>
              <a:rPr lang="ru-RU" sz="6400" b="1" dirty="0" smtClean="0">
                <a:solidFill>
                  <a:srgbClr val="FF0000"/>
                </a:solidFill>
                <a:ea typeface="Calibri" pitchFamily="34" charset="0"/>
                <a:cs typeface="Times New Roman" pitchFamily="18" charset="0"/>
              </a:rPr>
              <a:t>с </a:t>
            </a:r>
            <a:r>
              <a:rPr lang="ru-RU" sz="6400" b="1" dirty="0">
                <a:solidFill>
                  <a:srgbClr val="FF0000"/>
                </a:solidFill>
                <a:ea typeface="Calibri" pitchFamily="34" charset="0"/>
                <a:cs typeface="Times New Roman" pitchFamily="18" charset="0"/>
              </a:rPr>
              <a:t>1 апреля по 30 июня </a:t>
            </a:r>
            <a:r>
              <a:rPr lang="ru-RU" sz="6400" b="1" dirty="0" smtClean="0">
                <a:solidFill>
                  <a:srgbClr val="FF0000"/>
                </a:solidFill>
                <a:ea typeface="Calibri" pitchFamily="34" charset="0"/>
                <a:cs typeface="Times New Roman" pitchFamily="18" charset="0"/>
              </a:rPr>
              <a:t>2024 г </a:t>
            </a:r>
          </a:p>
          <a:p>
            <a:pPr marL="0" indent="0" algn="just">
              <a:spcBef>
                <a:spcPts val="0"/>
              </a:spcBef>
              <a:buNone/>
            </a:pPr>
            <a:endParaRPr lang="ru-RU" sz="4000" b="1" i="1" dirty="0" smtClean="0"/>
          </a:p>
          <a:p>
            <a:pPr marL="0" indent="0" algn="ctr">
              <a:spcBef>
                <a:spcPts val="0"/>
              </a:spcBef>
              <a:buNone/>
            </a:pPr>
            <a:r>
              <a:rPr lang="ru-RU" sz="4000" b="1" i="1" dirty="0"/>
              <a:t> </a:t>
            </a:r>
            <a:r>
              <a:rPr lang="ru-RU" sz="4000" b="1" i="1" dirty="0" smtClean="0"/>
              <a:t>  </a:t>
            </a:r>
            <a:r>
              <a:rPr lang="ru-RU" sz="4000" b="1" dirty="0" smtClean="0"/>
              <a:t>Дата</a:t>
            </a:r>
            <a:r>
              <a:rPr lang="ru-RU" sz="4000" b="1" dirty="0"/>
              <a:t>,  время и способ подачи заявления не влияют на принятие решения о зачислении</a:t>
            </a:r>
            <a:endParaRPr lang="ru-RU" sz="3800" b="1" dirty="0">
              <a:ea typeface="Calibri" pitchFamily="34" charset="0"/>
              <a:cs typeface="Times New Roman" pitchFamily="18" charset="0"/>
            </a:endParaRPr>
          </a:p>
          <a:p>
            <a:pPr marL="0" indent="0" algn="ctr">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r>
              <a:rPr lang="ru-RU" sz="2800" b="1" i="1" dirty="0" smtClean="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Единое </a:t>
            </a:r>
            <a:r>
              <a:rPr lang="ru-RU" sz="28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время начала приема заявлений в школы Тамбовской области  </a:t>
            </a:r>
          </a:p>
          <a:p>
            <a:pPr marL="0" indent="0" algn="ctr">
              <a:spcBef>
                <a:spcPts val="0"/>
              </a:spcBef>
              <a:buNone/>
            </a:pPr>
            <a:r>
              <a:rPr lang="ru-RU" sz="40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апреля  9.00 часов </a:t>
            </a: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59308" y="55612"/>
            <a:ext cx="1199456" cy="1733510"/>
          </a:xfrm>
          <a:prstGeom prst="rect">
            <a:avLst/>
          </a:prstGeom>
        </p:spPr>
      </p:pic>
    </p:spTree>
    <p:extLst>
      <p:ext uri="{BB962C8B-B14F-4D97-AF65-F5344CB8AC3E}">
        <p14:creationId xmlns:p14="http://schemas.microsoft.com/office/powerpoint/2010/main" val="1044227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2 этап</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ctr">
              <a:spcBef>
                <a:spcPts val="0"/>
              </a:spcBef>
              <a:buNone/>
            </a:pPr>
            <a:r>
              <a:rPr lang="ru-RU" sz="5400" b="1" dirty="0" smtClean="0">
                <a:solidFill>
                  <a:srgbClr val="FF0000"/>
                </a:solidFill>
                <a:ea typeface="Calibri" pitchFamily="34" charset="0"/>
                <a:cs typeface="Times New Roman" pitchFamily="18" charset="0"/>
              </a:rPr>
              <a:t>с 6 июля </a:t>
            </a:r>
            <a:r>
              <a:rPr lang="ru-RU" sz="5400" b="1" dirty="0">
                <a:solidFill>
                  <a:srgbClr val="FF0000"/>
                </a:solidFill>
              </a:rPr>
              <a:t>до момента заполнения свободных </a:t>
            </a:r>
            <a:r>
              <a:rPr lang="ru-RU" sz="5400" b="1" dirty="0" smtClean="0">
                <a:solidFill>
                  <a:srgbClr val="FF0000"/>
                </a:solidFill>
              </a:rPr>
              <a:t>мест, </a:t>
            </a:r>
            <a:r>
              <a:rPr lang="ru-RU" sz="5400" b="1" dirty="0">
                <a:solidFill>
                  <a:srgbClr val="FF0000"/>
                </a:solidFill>
              </a:rPr>
              <a:t>но не позднее 5 сентября текущего года</a:t>
            </a:r>
            <a:endParaRPr lang="ru-RU" sz="5400" b="1" dirty="0" smtClean="0">
              <a:solidFill>
                <a:srgbClr val="FF0000"/>
              </a:solidFill>
              <a:ea typeface="Calibri" pitchFamily="34" charset="0"/>
              <a:cs typeface="Times New Roman" pitchFamily="18" charset="0"/>
            </a:endParaRPr>
          </a:p>
          <a:p>
            <a:pPr marL="0" indent="0" algn="ctr">
              <a:spcBef>
                <a:spcPts val="0"/>
              </a:spcBef>
              <a:buNone/>
            </a:pPr>
            <a:endParaRPr lang="ru-RU" b="1" dirty="0" smtClean="0"/>
          </a:p>
          <a:p>
            <a:pPr marL="0" indent="0" algn="ctr">
              <a:spcBef>
                <a:spcPts val="0"/>
              </a:spcBef>
              <a:buNone/>
            </a:pPr>
            <a:r>
              <a:rPr lang="ru-RU" b="1" dirty="0" smtClean="0"/>
              <a:t>Зачисление </a:t>
            </a:r>
            <a:r>
              <a:rPr lang="ru-RU" b="1" dirty="0"/>
              <a:t>на свободные места в порядке </a:t>
            </a:r>
            <a:r>
              <a:rPr lang="ru-RU" b="1" dirty="0" smtClean="0"/>
              <a:t>очередности</a:t>
            </a:r>
          </a:p>
          <a:p>
            <a:pPr marL="0" indent="0" algn="ctr">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40110" y="0"/>
            <a:ext cx="1199456" cy="1733510"/>
          </a:xfrm>
          <a:prstGeom prst="rect">
            <a:avLst/>
          </a:prstGeom>
        </p:spPr>
      </p:pic>
    </p:spTree>
    <p:extLst>
      <p:ext uri="{BB962C8B-B14F-4D97-AF65-F5344CB8AC3E}">
        <p14:creationId xmlns:p14="http://schemas.microsoft.com/office/powerpoint/2010/main" val="128847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124743"/>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23432" y="208428"/>
            <a:ext cx="9597393"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ЗАПИСЬ В 1 КЛАСС</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70510" cy="5215062"/>
          </a:xfrm>
        </p:spPr>
        <p:txBody>
          <a:bodyPr>
            <a:noAutofit/>
          </a:bodyPr>
          <a:lstStyle/>
          <a:p>
            <a:pPr marL="0" indent="0">
              <a:lnSpc>
                <a:spcPct val="150000"/>
              </a:lnSpc>
              <a:buNone/>
            </a:pPr>
            <a:r>
              <a:rPr lang="ru-RU" sz="3600" b="1" dirty="0" smtClean="0"/>
              <a:t>1</a:t>
            </a:r>
            <a:r>
              <a:rPr lang="ru-RU" sz="3600" b="1" dirty="0"/>
              <a:t>. Подача заявления родителями (законными представителями) </a:t>
            </a:r>
            <a:r>
              <a:rPr lang="ru-RU" sz="3600" b="1" dirty="0" smtClean="0"/>
              <a:t>детей</a:t>
            </a:r>
            <a:endParaRPr lang="ru-RU" sz="3600" b="1" dirty="0"/>
          </a:p>
          <a:p>
            <a:pPr marL="0" indent="0">
              <a:lnSpc>
                <a:spcPct val="150000"/>
              </a:lnSpc>
              <a:buNone/>
            </a:pPr>
            <a:r>
              <a:rPr lang="ru-RU" sz="3600" b="1" dirty="0"/>
              <a:t>2. Предоставление документов в общеобразовательную </a:t>
            </a:r>
            <a:r>
              <a:rPr lang="ru-RU" sz="3600" b="1" dirty="0" smtClean="0"/>
              <a:t>организацию</a:t>
            </a:r>
            <a:endParaRPr lang="ru-RU" sz="3600" b="1" dirty="0"/>
          </a:p>
          <a:p>
            <a:pPr marL="0" indent="0">
              <a:lnSpc>
                <a:spcPct val="150000"/>
              </a:lnSpc>
              <a:buNone/>
            </a:pPr>
            <a:r>
              <a:rPr lang="ru-RU" sz="3600" b="1" dirty="0"/>
              <a:t>3. Зачисление ребенка в первый класс или отказ в зачислении</a:t>
            </a:r>
          </a:p>
          <a:p>
            <a:pPr marL="0" lvl="0" indent="0" algn="just">
              <a:lnSpc>
                <a:spcPct val="150000"/>
              </a:lnSpc>
              <a:buNone/>
            </a:pPr>
            <a:endParaRPr lang="ru-RU" sz="36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111" y="-282185"/>
            <a:ext cx="1977889" cy="1977889"/>
          </a:xfrm>
          <a:prstGeom prst="rect">
            <a:avLst/>
          </a:prstGeom>
        </p:spPr>
      </p:pic>
    </p:spTree>
    <p:extLst>
      <p:ext uri="{BB962C8B-B14F-4D97-AF65-F5344CB8AC3E}">
        <p14:creationId xmlns:p14="http://schemas.microsoft.com/office/powerpoint/2010/main" val="97876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59125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КАК ПОДАТЬ ЗАЯВЛЕНИЕ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70510" cy="5215062"/>
          </a:xfrm>
        </p:spPr>
        <p:txBody>
          <a:bodyPr>
            <a:normAutofit/>
          </a:bodyPr>
          <a:lstStyle/>
          <a:p>
            <a:pPr marL="0" indent="0">
              <a:buNone/>
            </a:pPr>
            <a:r>
              <a:rPr lang="ru-RU" b="1" dirty="0" smtClean="0"/>
              <a:t> </a:t>
            </a:r>
            <a:r>
              <a:rPr lang="ru-RU" sz="3800" b="1" dirty="0" smtClean="0">
                <a:solidFill>
                  <a:srgbClr val="FF0000"/>
                </a:solidFill>
                <a:latin typeface="Arial Narrow" pitchFamily="34" charset="0"/>
                <a:ea typeface="Calibri" pitchFamily="34" charset="0"/>
                <a:cs typeface="Times New Roman" pitchFamily="18" charset="0"/>
              </a:rPr>
              <a:t>    Прием </a:t>
            </a:r>
            <a:r>
              <a:rPr lang="ru-RU" sz="3800" b="1" dirty="0">
                <a:solidFill>
                  <a:srgbClr val="FF0000"/>
                </a:solidFill>
                <a:latin typeface="Arial Narrow" pitchFamily="34" charset="0"/>
                <a:ea typeface="Calibri" pitchFamily="34" charset="0"/>
                <a:cs typeface="Times New Roman" pitchFamily="18" charset="0"/>
              </a:rPr>
              <a:t>в школу осуществляется </a:t>
            </a:r>
            <a:r>
              <a:rPr lang="ru-RU" sz="3800" b="1" u="sng" dirty="0">
                <a:solidFill>
                  <a:srgbClr val="FF0000"/>
                </a:solidFill>
                <a:latin typeface="Arial Narrow" pitchFamily="34" charset="0"/>
                <a:ea typeface="Calibri" pitchFamily="34" charset="0"/>
                <a:cs typeface="Times New Roman" pitchFamily="18" charset="0"/>
              </a:rPr>
              <a:t>по личному заявлению </a:t>
            </a:r>
            <a:r>
              <a:rPr lang="ru-RU" sz="3800" b="1" dirty="0">
                <a:solidFill>
                  <a:srgbClr val="FF0000"/>
                </a:solidFill>
                <a:latin typeface="Arial Narrow" pitchFamily="34" charset="0"/>
                <a:ea typeface="Calibri" pitchFamily="34" charset="0"/>
                <a:cs typeface="Times New Roman" pitchFamily="18" charset="0"/>
              </a:rPr>
              <a:t>родителя (законного представителя</a:t>
            </a:r>
            <a:r>
              <a:rPr lang="ru-RU" sz="3400" b="1" dirty="0">
                <a:solidFill>
                  <a:srgbClr val="FF0000"/>
                </a:solidFill>
                <a:latin typeface="Arial Narrow" pitchFamily="34" charset="0"/>
                <a:ea typeface="Calibri" pitchFamily="34" charset="0"/>
                <a:cs typeface="Times New Roman" pitchFamily="18" charset="0"/>
              </a:rPr>
              <a:t>) </a:t>
            </a:r>
            <a:endParaRPr lang="ru-RU" sz="3400" b="1" dirty="0">
              <a:latin typeface="Arial Narrow" pitchFamily="34" charset="0"/>
              <a:ea typeface="Calibri" pitchFamily="34" charset="0"/>
              <a:cs typeface="Times New Roman" pitchFamily="18" charset="0"/>
            </a:endParaRPr>
          </a:p>
          <a:p>
            <a:pPr marL="0" indent="0" algn="ctr">
              <a:buNone/>
            </a:pPr>
            <a:r>
              <a:rPr lang="ru-RU" sz="3400" b="1" u="sng" dirty="0">
                <a:latin typeface="Arial Narrow" pitchFamily="34" charset="0"/>
                <a:ea typeface="Calibri" pitchFamily="34" charset="0"/>
                <a:cs typeface="Times New Roman" pitchFamily="18" charset="0"/>
              </a:rPr>
              <a:t>Документы в школы подаются одним из способов:</a:t>
            </a:r>
          </a:p>
          <a:p>
            <a:r>
              <a:rPr lang="ru-RU" sz="3400" b="1" dirty="0" smtClean="0">
                <a:latin typeface="Arial Narrow" pitchFamily="34" charset="0"/>
                <a:ea typeface="Calibri" pitchFamily="34" charset="0"/>
                <a:cs typeface="Times New Roman" pitchFamily="18" charset="0"/>
              </a:rPr>
              <a:t>в </a:t>
            </a:r>
            <a:r>
              <a:rPr lang="ru-RU" sz="3400" b="1" dirty="0">
                <a:latin typeface="Arial Narrow" pitchFamily="34" charset="0"/>
                <a:ea typeface="Calibri" pitchFamily="34" charset="0"/>
                <a:cs typeface="Times New Roman" pitchFamily="18" charset="0"/>
              </a:rPr>
              <a:t>электронной форме посредством ЕПГУ </a:t>
            </a:r>
          </a:p>
          <a:p>
            <a:r>
              <a:rPr lang="ru-RU" sz="3400" b="1" dirty="0">
                <a:latin typeface="Arial Narrow" pitchFamily="34" charset="0"/>
                <a:ea typeface="Calibri" pitchFamily="34" charset="0"/>
                <a:cs typeface="Times New Roman" pitchFamily="18" charset="0"/>
              </a:rPr>
              <a:t>лично в школе в приёмной комиссии в соответствии с графиком работы </a:t>
            </a:r>
          </a:p>
          <a:p>
            <a:r>
              <a:rPr lang="ru-RU" sz="3400" b="1" dirty="0">
                <a:latin typeface="Arial Narrow" pitchFamily="34" charset="0"/>
                <a:ea typeface="Calibri" pitchFamily="34" charset="0"/>
                <a:cs typeface="Times New Roman" pitchFamily="18" charset="0"/>
              </a:rPr>
              <a:t>по почте заказным письмом с уведомлением о </a:t>
            </a:r>
            <a:r>
              <a:rPr lang="ru-RU" sz="3400" b="1" dirty="0" smtClean="0">
                <a:latin typeface="Arial Narrow" pitchFamily="34" charset="0"/>
                <a:ea typeface="Calibri" pitchFamily="34" charset="0"/>
                <a:cs typeface="Times New Roman" pitchFamily="18" charset="0"/>
              </a:rPr>
              <a:t>вручении</a:t>
            </a:r>
            <a:endParaRPr lang="ru-RU" sz="3400" b="1" dirty="0">
              <a:latin typeface="Arial Narrow" pitchFamily="34" charset="0"/>
              <a:ea typeface="Calibri" pitchFamily="34" charset="0"/>
              <a:cs typeface="Times New Roman" pitchFamily="18" charset="0"/>
            </a:endParaRPr>
          </a:p>
          <a:p>
            <a:pPr marL="0" indent="0" algn="ctr">
              <a:buNone/>
            </a:pPr>
            <a:r>
              <a:rPr lang="ru-RU" sz="2800" b="1" i="1" dirty="0">
                <a:solidFill>
                  <a:srgbClr val="C00000"/>
                </a:solidFill>
              </a:rPr>
              <a:t>Порядок рассмотрения заявлений не зависит от способа их подачи.</a:t>
            </a:r>
            <a:endParaRPr lang="ru-RU" sz="2800" b="1" i="1" dirty="0">
              <a:solidFill>
                <a:srgbClr val="C00000"/>
              </a:solidFill>
              <a:latin typeface="Arial Narrow" pitchFamily="34" charset="0"/>
              <a:ea typeface="Calibri" pitchFamily="34" charset="0"/>
              <a:cs typeface="Times New Roman" pitchFamily="18" charset="0"/>
            </a:endParaRPr>
          </a:p>
          <a:p>
            <a:pPr marL="0" lvl="0" indent="0" algn="ctr">
              <a:lnSpc>
                <a:spcPct val="120000"/>
              </a:lnSpc>
              <a:buNone/>
            </a:pPr>
            <a:endParaRPr lang="ru-RU" dirty="0">
              <a:solidFill>
                <a:srgbClr val="C00000"/>
              </a:solidFill>
            </a:endParaRPr>
          </a:p>
        </p:txBody>
      </p:sp>
      <p:sp>
        <p:nvSpPr>
          <p:cNvPr id="3" name="Прямоугольник 2"/>
          <p:cNvSpPr/>
          <p:nvPr/>
        </p:nvSpPr>
        <p:spPr>
          <a:xfrm>
            <a:off x="623392" y="1794042"/>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5769" y="-523591"/>
            <a:ext cx="1977889" cy="1977889"/>
          </a:xfrm>
          <a:prstGeom prst="rect">
            <a:avLst/>
          </a:prstGeom>
        </p:spPr>
      </p:pic>
    </p:spTree>
    <p:extLst>
      <p:ext uri="{BB962C8B-B14F-4D97-AF65-F5344CB8AC3E}">
        <p14:creationId xmlns:p14="http://schemas.microsoft.com/office/powerpoint/2010/main" val="11270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217017"/>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ЭЛЕКТРОННОЕ ЗАЯВЛЕНИЕ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l"/>
            <a:r>
              <a:rPr lang="ru-RU" b="1" dirty="0" smtClean="0"/>
              <a:t/>
            </a:r>
            <a:br>
              <a:rPr lang="ru-RU" b="1" dirty="0" smtClean="0"/>
            </a:b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8376"/>
            <a:ext cx="12192000" cy="6003032"/>
          </a:xfrm>
          <a:prstGeom prst="rect">
            <a:avLst/>
          </a:prstGeom>
        </p:spPr>
      </p:pic>
    </p:spTree>
    <p:extLst>
      <p:ext uri="{BB962C8B-B14F-4D97-AF65-F5344CB8AC3E}">
        <p14:creationId xmlns:p14="http://schemas.microsoft.com/office/powerpoint/2010/main" val="408048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755991" cy="7171743"/>
          </a:xfrm>
          <a:prstGeom prst="rect">
            <a:avLst/>
          </a:prstGeom>
        </p:spPr>
      </p:pic>
    </p:spTree>
    <p:extLst>
      <p:ext uri="{BB962C8B-B14F-4D97-AF65-F5344CB8AC3E}">
        <p14:creationId xmlns:p14="http://schemas.microsoft.com/office/powerpoint/2010/main" val="2988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936760" cy="7273376"/>
          </a:xfrm>
          <a:prstGeom prst="rect">
            <a:avLst/>
          </a:prstGeom>
        </p:spPr>
      </p:pic>
    </p:spTree>
    <p:extLst>
      <p:ext uri="{BB962C8B-B14F-4D97-AF65-F5344CB8AC3E}">
        <p14:creationId xmlns:p14="http://schemas.microsoft.com/office/powerpoint/2010/main" val="69342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8526102" cy="1143000"/>
          </a:xfrm>
        </p:spPr>
        <p:txBody>
          <a:bodyPr/>
          <a:lstStyle/>
          <a:p>
            <a:endParaRPr lang="ru-RU" dirty="0"/>
          </a:p>
        </p:txBody>
      </p:sp>
      <p:sp>
        <p:nvSpPr>
          <p:cNvPr id="3" name="Объект 2"/>
          <p:cNvSpPr>
            <a:spLocks noGrp="1"/>
          </p:cNvSpPr>
          <p:nvPr>
            <p:ph idx="1"/>
          </p:nvPr>
        </p:nvSpPr>
        <p:spPr>
          <a:xfrm>
            <a:off x="609600" y="1600203"/>
            <a:ext cx="10972800" cy="5257797"/>
          </a:xfrm>
        </p:spPr>
        <p:txBody>
          <a:bodyPr/>
          <a:lstStyle/>
          <a:p>
            <a:endParaRPr lang="ru-RU" dirty="0"/>
          </a:p>
        </p:txBody>
      </p:sp>
      <p:grpSp>
        <p:nvGrpSpPr>
          <p:cNvPr id="4" name="Group 2"/>
          <p:cNvGrpSpPr>
            <a:grpSpLocks/>
          </p:cNvGrpSpPr>
          <p:nvPr/>
        </p:nvGrpSpPr>
        <p:grpSpPr bwMode="auto">
          <a:xfrm>
            <a:off x="695401" y="274637"/>
            <a:ext cx="10887000" cy="5458619"/>
            <a:chOff x="737" y="577"/>
            <a:chExt cx="11367" cy="8314"/>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 y="577"/>
              <a:ext cx="5864" cy="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 y="3241"/>
              <a:ext cx="6910" cy="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870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image14.jpeg"/>
          <p:cNvPicPr/>
          <p:nvPr/>
        </p:nvPicPr>
        <p:blipFill>
          <a:blip r:embed="rId2" cstate="print"/>
          <a:stretch>
            <a:fillRect/>
          </a:stretch>
        </p:blipFill>
        <p:spPr>
          <a:xfrm>
            <a:off x="2207567" y="0"/>
            <a:ext cx="8208913" cy="6957392"/>
          </a:xfrm>
          <a:prstGeom prst="rect">
            <a:avLst/>
          </a:prstGeom>
        </p:spPr>
      </p:pic>
    </p:spTree>
    <p:extLst>
      <p:ext uri="{BB962C8B-B14F-4D97-AF65-F5344CB8AC3E}">
        <p14:creationId xmlns:p14="http://schemas.microsoft.com/office/powerpoint/2010/main" val="2215202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ge17.png"/>
          <p:cNvPicPr>
            <a:picLocks noGrp="1"/>
          </p:cNvPicPr>
          <p:nvPr>
            <p:ph idx="1"/>
          </p:nvPr>
        </p:nvPicPr>
        <p:blipFill>
          <a:blip r:embed="rId2" cstate="print"/>
          <a:stretch>
            <a:fillRect/>
          </a:stretch>
        </p:blipFill>
        <p:spPr>
          <a:xfrm>
            <a:off x="609600" y="0"/>
            <a:ext cx="11582400" cy="6857999"/>
          </a:xfrm>
          <a:prstGeom prst="rect">
            <a:avLst/>
          </a:prstGeom>
        </p:spPr>
      </p:pic>
    </p:spTree>
    <p:extLst>
      <p:ext uri="{BB962C8B-B14F-4D97-AF65-F5344CB8AC3E}">
        <p14:creationId xmlns:p14="http://schemas.microsoft.com/office/powerpoint/2010/main" val="93445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11480" y="176777"/>
            <a:ext cx="9908104" cy="646331"/>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solidFill>
                  <a:srgbClr val="006C31"/>
                </a:solidFill>
                <a:effectLst>
                  <a:outerShdw blurRad="38100" dist="38100" dir="2700000" algn="tl">
                    <a:srgbClr val="000000">
                      <a:alpha val="43137"/>
                    </a:srgbClr>
                  </a:outerShdw>
                </a:effectLst>
              </a:rPr>
              <a:t>НОРМАТИВНЫЕ ПРАВОВЫЕ АКТЫ</a:t>
            </a:r>
            <a:endParaRPr lang="ru-RU" sz="36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a:solidFill>
            <a:schemeClr val="bg1"/>
          </a:solidFill>
        </p:spPr>
        <p:txBody>
          <a:bodyPr>
            <a:normAutofit fontScale="62500" lnSpcReduction="20000"/>
          </a:bodyPr>
          <a:lstStyle/>
          <a:p>
            <a:pPr marL="36000" algn="just"/>
            <a:r>
              <a:rPr lang="ru-RU" sz="3400" b="1" dirty="0" smtClean="0"/>
              <a:t>Федеральный закон от 29.12.2012 г №273 ФЗ «Об образовании в Российской Федерации»;</a:t>
            </a:r>
          </a:p>
          <a:p>
            <a:pPr marL="0" indent="0" algn="just">
              <a:buNone/>
            </a:pPr>
            <a:endParaRPr lang="ru-RU" sz="3400" b="1" dirty="0" smtClean="0"/>
          </a:p>
          <a:p>
            <a:pPr marL="36000" algn="just"/>
            <a:r>
              <a:rPr lang="ru-RU" sz="3400" b="1" dirty="0" smtClean="0"/>
              <a:t>Приказ Министерства просвещения РФ от 02.09.2020 №458 «Об утверждении Порядка приёма на обучение по образовательным программам </a:t>
            </a:r>
            <a:r>
              <a:rPr lang="ru-RU" sz="3400" b="1" dirty="0"/>
              <a:t>начального общего, основного общего и среднего общего образования» (с изменениями, утверждёнными приказами Министерства просвещения Российской Федерации  от 08.10.2021 №707, от 30.08.2022 №784,  от 23.01.2023 №47, от 30.08.2023 );</a:t>
            </a:r>
            <a:endParaRPr lang="ru-RU" sz="3400" b="1" dirty="0" smtClean="0"/>
          </a:p>
          <a:p>
            <a:pPr marL="0" indent="0" algn="just">
              <a:buNone/>
            </a:pPr>
            <a:endParaRPr lang="ru-RU" sz="3400" b="1" dirty="0" smtClean="0"/>
          </a:p>
          <a:p>
            <a:pPr marL="36000" algn="just"/>
            <a:r>
              <a:rPr lang="ru-RU" sz="3400" b="1" dirty="0"/>
              <a:t>Административным регламентом предоставления муниципальной услуги «Зачисление в муниципальные образовательные организации города Котовска Тамбовской области, реализующие программы общего образования» (утверждён постановлением администрации города от 30.03.2021 № </a:t>
            </a:r>
            <a:r>
              <a:rPr lang="ru-RU" sz="3400" b="1" dirty="0" smtClean="0"/>
              <a:t>322, </a:t>
            </a:r>
            <a:r>
              <a:rPr lang="ru-RU" sz="3400" b="1" dirty="0"/>
              <a:t>с </a:t>
            </a:r>
            <a:r>
              <a:rPr lang="ru-RU" sz="3400" b="1" dirty="0" smtClean="0"/>
              <a:t>изменениями и дополнениями);</a:t>
            </a:r>
          </a:p>
          <a:p>
            <a:pPr marL="0" indent="0" algn="just">
              <a:buNone/>
            </a:pPr>
            <a:endParaRPr lang="ru-RU" sz="3400" b="1" dirty="0" smtClean="0"/>
          </a:p>
          <a:p>
            <a:pPr marL="36000" algn="just"/>
            <a:r>
              <a:rPr lang="ru-RU" sz="3400" b="1" dirty="0" smtClean="0"/>
              <a:t> </a:t>
            </a:r>
            <a:r>
              <a:rPr lang="ru-RU" sz="3400" b="1" dirty="0"/>
              <a:t>Правила приема </a:t>
            </a:r>
            <a:r>
              <a:rPr lang="ru-RU" sz="3400" b="1" dirty="0" smtClean="0"/>
              <a:t>на </a:t>
            </a:r>
            <a:r>
              <a:rPr lang="ru-RU" sz="3400" b="1" dirty="0"/>
              <a:t>обучение  по образовательным программам начального общего, </a:t>
            </a:r>
          </a:p>
          <a:p>
            <a:pPr marL="36000" indent="0" algn="just">
              <a:buNone/>
            </a:pPr>
            <a:r>
              <a:rPr lang="ru-RU" sz="3400" b="1" dirty="0" smtClean="0"/>
              <a:t>основного </a:t>
            </a:r>
            <a:r>
              <a:rPr lang="ru-RU" sz="3400" b="1" dirty="0"/>
              <a:t>общего и среднего общего </a:t>
            </a:r>
            <a:r>
              <a:rPr lang="ru-RU" sz="3400" b="1" dirty="0" smtClean="0"/>
              <a:t>образования в </a:t>
            </a:r>
            <a:r>
              <a:rPr lang="ru-RU" sz="3400" b="1" dirty="0"/>
              <a:t>Муниципальное </a:t>
            </a:r>
            <a:r>
              <a:rPr lang="ru-RU" sz="3400" b="1" dirty="0" smtClean="0"/>
              <a:t>бюджетное          общеобразовательное учреждение «</a:t>
            </a:r>
            <a:r>
              <a:rPr lang="ru-RU" sz="3400" b="1" dirty="0"/>
              <a:t>Школа-ЭКОТЕХ</a:t>
            </a:r>
            <a:r>
              <a:rPr lang="ru-RU" sz="3400" b="1" dirty="0" smtClean="0"/>
              <a:t>» города </a:t>
            </a:r>
            <a:r>
              <a:rPr lang="ru-RU" sz="3400" b="1" dirty="0"/>
              <a:t>Котовска Тамбовской </a:t>
            </a:r>
            <a:r>
              <a:rPr lang="ru-RU" sz="3400" b="1" dirty="0" smtClean="0"/>
              <a:t>       области</a:t>
            </a:r>
            <a:endParaRPr lang="ru-RU" sz="3400" b="1" dirty="0"/>
          </a:p>
          <a:p>
            <a:pPr algn="just"/>
            <a:endParaRPr lang="ru-RU" sz="2400" b="1" dirty="0" smtClean="0"/>
          </a:p>
          <a:p>
            <a:endParaRPr lang="ru-RU" sz="2400" dirty="0" smtClean="0"/>
          </a:p>
          <a:p>
            <a:endParaRPr lang="ru-RU" dirty="0" smtClean="0"/>
          </a:p>
          <a:p>
            <a:endParaRPr lang="ru-RU" dirty="0"/>
          </a:p>
        </p:txBody>
      </p:sp>
      <p:pic>
        <p:nvPicPr>
          <p:cNvPr id="24" name="Рисунок 13" descr="cbc17f35457bcc0b9b2ba0c54e01489e.jpg"/>
          <p:cNvPicPr>
            <a:picLocks noChangeAspect="1"/>
          </p:cNvPicPr>
          <p:nvPr/>
        </p:nvPicPr>
        <p:blipFill>
          <a:blip r:embed="rId2"/>
          <a:srcRect/>
          <a:stretch>
            <a:fillRect/>
          </a:stretch>
        </p:blipFill>
        <p:spPr bwMode="auto">
          <a:xfrm>
            <a:off x="10564608" y="1"/>
            <a:ext cx="1584552" cy="1340768"/>
          </a:xfrm>
          <a:prstGeom prst="rect">
            <a:avLst/>
          </a:prstGeom>
          <a:noFill/>
          <a:ln w="9525">
            <a:noFill/>
            <a:miter lim="800000"/>
            <a:headEnd/>
            <a:tailEnd/>
          </a:ln>
        </p:spPr>
      </p:pic>
    </p:spTree>
    <p:extLst>
      <p:ext uri="{BB962C8B-B14F-4D97-AF65-F5344CB8AC3E}">
        <p14:creationId xmlns:p14="http://schemas.microsoft.com/office/powerpoint/2010/main" val="231906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2" name="Rectangle 4"/>
          <p:cNvSpPr>
            <a:spLocks noChangeArrowheads="1"/>
          </p:cNvSpPr>
          <p:nvPr/>
        </p:nvSpPr>
        <p:spPr bwMode="auto">
          <a:xfrm flipV="1">
            <a:off x="249592" y="-2"/>
            <a:ext cx="247220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5" name="Group 1"/>
          <p:cNvGrpSpPr>
            <a:grpSpLocks/>
          </p:cNvGrpSpPr>
          <p:nvPr/>
        </p:nvGrpSpPr>
        <p:grpSpPr bwMode="auto">
          <a:xfrm>
            <a:off x="119336" y="188640"/>
            <a:ext cx="11820230" cy="6669360"/>
            <a:chOff x="0" y="0"/>
            <a:chExt cx="9180" cy="7016"/>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40" cy="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 y="3136"/>
              <a:ext cx="7707" cy="3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0094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ПЕРЕЧЕНЬ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just"/>
            <a:r>
              <a:rPr lang="ru-RU" dirty="0"/>
              <a:t/>
            </a:r>
            <a:br>
              <a:rPr lang="ru-RU" dirty="0"/>
            </a:br>
            <a:r>
              <a:rPr lang="ru-RU" b="1" dirty="0" smtClean="0"/>
              <a:t>  </a:t>
            </a: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5" name="Прямоугольник 4"/>
          <p:cNvSpPr/>
          <p:nvPr/>
        </p:nvSpPr>
        <p:spPr>
          <a:xfrm>
            <a:off x="419848" y="1697039"/>
            <a:ext cx="11036236" cy="5324535"/>
          </a:xfrm>
          <a:prstGeom prst="rect">
            <a:avLst/>
          </a:prstGeom>
        </p:spPr>
        <p:txBody>
          <a:bodyPr wrap="square">
            <a:spAutoFit/>
          </a:bodyPr>
          <a:lstStyle/>
          <a:p>
            <a:pPr algn="just"/>
            <a:r>
              <a:rPr lang="ru-RU" dirty="0"/>
              <a:t>- </a:t>
            </a:r>
            <a:r>
              <a:rPr lang="ru-RU" sz="2000" b="1" dirty="0" smtClean="0"/>
              <a:t>копия </a:t>
            </a:r>
            <a:r>
              <a:rPr lang="ru-RU" sz="2000" b="1" dirty="0"/>
              <a:t>документа, удостоверяющего личность родителя (законного представителя) ребенка или поступающего;</a:t>
            </a:r>
          </a:p>
          <a:p>
            <a:pPr algn="just"/>
            <a:r>
              <a:rPr lang="ru-RU" sz="2000" b="1" dirty="0"/>
              <a:t>- </a:t>
            </a:r>
            <a:r>
              <a:rPr lang="ru-RU" sz="2000" b="1" dirty="0" smtClean="0"/>
              <a:t>копия </a:t>
            </a:r>
            <a:r>
              <a:rPr lang="ru-RU" sz="2000" b="1" dirty="0"/>
              <a:t>свидетельства о рождении ребенка или документа, подтверждающего родство заявителя;</a:t>
            </a:r>
          </a:p>
          <a:p>
            <a:pPr algn="just"/>
            <a:r>
              <a:rPr lang="ru-RU" sz="2000" b="1" dirty="0"/>
              <a:t>- </a:t>
            </a:r>
            <a:r>
              <a:rPr lang="ru-RU" sz="2000" b="1" dirty="0" smtClean="0"/>
              <a:t>копия </a:t>
            </a:r>
            <a:r>
              <a:rPr lang="ru-RU" sz="2000" b="1" dirty="0"/>
              <a:t>свидетельства о рождении полнородных или </a:t>
            </a:r>
            <a:r>
              <a:rPr lang="ru-RU" sz="2000" b="1" dirty="0" err="1"/>
              <a:t>неполнородных</a:t>
            </a:r>
            <a:r>
              <a:rPr lang="ru-RU" sz="2000" b="1" dirty="0"/>
              <a:t> брата и (или) сестры (в случае использования права преимущественного приёма на обучение по образовательным программам начального общего образования ребенка в образовательную организацию, в которой обучаются его полнородные или </a:t>
            </a:r>
            <a:r>
              <a:rPr lang="ru-RU" sz="2000" b="1" dirty="0" err="1"/>
              <a:t>неполнородные</a:t>
            </a:r>
            <a:r>
              <a:rPr lang="ru-RU" sz="2000" b="1" dirty="0"/>
              <a:t> брат и (или) сестра);</a:t>
            </a:r>
          </a:p>
          <a:p>
            <a:pPr algn="just"/>
            <a:r>
              <a:rPr lang="ru-RU" sz="2000" b="1" dirty="0"/>
              <a:t>- </a:t>
            </a:r>
            <a:r>
              <a:rPr lang="ru-RU" sz="2000" b="1" dirty="0" smtClean="0"/>
              <a:t>копия </a:t>
            </a:r>
            <a:r>
              <a:rPr lang="ru-RU" sz="2000" b="1" dirty="0"/>
              <a:t>документа, подтверждающего установление опеки или попечительства (при необходимости);</a:t>
            </a:r>
          </a:p>
          <a:p>
            <a:pPr algn="just"/>
            <a:r>
              <a:rPr lang="ru-RU" sz="2000" b="1" dirty="0"/>
              <a:t>- </a:t>
            </a:r>
            <a:r>
              <a:rPr lang="ru-RU" sz="2000" b="1" dirty="0" smtClean="0"/>
              <a:t>копия </a:t>
            </a:r>
            <a:r>
              <a:rPr lang="ru-RU" sz="2000" b="1" dirty="0"/>
              <a:t>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(в случае приема на обучение ребенка или поступающего, проживающего на закрепленной территории);</a:t>
            </a:r>
          </a:p>
          <a:p>
            <a:pPr algn="just"/>
            <a:r>
              <a:rPr lang="ru-RU" sz="2000" b="1" dirty="0"/>
              <a:t>- копии документов, подтверждающих право первоочередного приёма на обучение по основным общеобразовательным программам;</a:t>
            </a:r>
          </a:p>
          <a:p>
            <a:pPr algn="just"/>
            <a:r>
              <a:rPr lang="ru-RU" sz="2000" b="1" dirty="0"/>
              <a:t>- </a:t>
            </a:r>
            <a:r>
              <a:rPr lang="ru-RU" sz="2000" b="1" dirty="0" smtClean="0"/>
              <a:t>копия </a:t>
            </a:r>
            <a:r>
              <a:rPr lang="ru-RU" sz="2000" b="1" dirty="0"/>
              <a:t>заключения психолого-медико-педагогической комиссии (при наличии).</a:t>
            </a:r>
            <a:endParaRPr lang="ru-RU" sz="2000" b="1" dirty="0">
              <a:effectLst/>
            </a:endParaRPr>
          </a:p>
        </p:txBody>
      </p:sp>
    </p:spTree>
    <p:extLst>
      <p:ext uri="{BB962C8B-B14F-4D97-AF65-F5344CB8AC3E}">
        <p14:creationId xmlns:p14="http://schemas.microsoft.com/office/powerpoint/2010/main" val="416879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335360" y="1628800"/>
            <a:ext cx="11593288" cy="4752528"/>
          </a:xfrm>
        </p:spPr>
        <p:txBody>
          <a:bodyPr>
            <a:normAutofit/>
          </a:bodyPr>
          <a:lstStyle/>
          <a:p>
            <a:pPr algn="just"/>
            <a:r>
              <a:rPr lang="ru-RU" dirty="0"/>
              <a:t/>
            </a:r>
            <a:br>
              <a:rPr lang="ru-RU" dirty="0"/>
            </a:br>
            <a:r>
              <a:rPr lang="ru-RU" b="1" dirty="0" smtClean="0"/>
              <a:t>  </a:t>
            </a: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Tree>
    <p:extLst>
      <p:ext uri="{BB962C8B-B14F-4D97-AF65-F5344CB8AC3E}">
        <p14:creationId xmlns:p14="http://schemas.microsoft.com/office/powerpoint/2010/main" val="2808982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  ДОКУМЕНТЫ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just"/>
            <a:r>
              <a:rPr lang="ru-RU" sz="3600" b="1" dirty="0" smtClean="0"/>
              <a:t>      При </a:t>
            </a:r>
            <a:r>
              <a:rPr lang="ru-RU" sz="3600" b="1" dirty="0"/>
              <a:t>посещении общеобразовательной организации и (или) очном взаимодействии с уполномоченными должностными лицами общеобразовательной организации родитель(и) (законный(</a:t>
            </a:r>
            <a:r>
              <a:rPr lang="ru-RU" sz="3600" b="1" dirty="0" err="1"/>
              <a:t>ые</a:t>
            </a:r>
            <a:r>
              <a:rPr lang="ru-RU" sz="3600" b="1" dirty="0"/>
              <a:t>) представитель(и)) ребенка предъявляет(ют) оригиналы </a:t>
            </a:r>
            <a:r>
              <a:rPr lang="ru-RU" sz="3600" b="1" dirty="0" smtClean="0"/>
              <a:t>документов.</a:t>
            </a:r>
            <a:endParaRPr lang="ru-RU" sz="36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335917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ДОКУМЕНТЫ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l"/>
            <a:r>
              <a:rPr lang="ru-RU" sz="2800" b="1" dirty="0" smtClean="0"/>
              <a:t>             Родитель(и</a:t>
            </a:r>
            <a:r>
              <a:rPr lang="ru-RU" sz="2800" b="1" dirty="0"/>
              <a:t>) (законный(</a:t>
            </a:r>
            <a:r>
              <a:rPr lang="ru-RU" sz="2800" b="1" dirty="0" err="1"/>
              <a:t>ые</a:t>
            </a:r>
            <a:r>
              <a:rPr lang="ru-RU" sz="2800" b="1" dirty="0"/>
              <a:t>) представитель(и)) ребенка, являющегося иностранным гражданином или лицом без гражданства, дополнительно предъявляет(ют) документ, подтверждающий родство заявителя(ей) (или законность представления прав ребенка), и документ, подтверждающий право ребенка на пребывание в </a:t>
            </a:r>
            <a:r>
              <a:rPr lang="ru-RU" sz="2800" b="1" dirty="0" smtClean="0"/>
              <a:t>     </a:t>
            </a:r>
            <a:br>
              <a:rPr lang="ru-RU" sz="2800" b="1" dirty="0" smtClean="0"/>
            </a:br>
            <a:r>
              <a:rPr lang="ru-RU" sz="2800" b="1" dirty="0"/>
              <a:t> </a:t>
            </a:r>
            <a:r>
              <a:rPr lang="ru-RU" sz="2800" b="1" dirty="0" smtClean="0"/>
              <a:t>Российской Федерации.                                                                                             Иностранные </a:t>
            </a:r>
            <a:r>
              <a:rPr lang="ru-RU" sz="2800" b="1" dirty="0"/>
              <a:t>граждане и лица без гражданства все документы представляют на русском языке или вместе с заверенным в установленном порядке переводом на русский язык.</a:t>
            </a:r>
            <a:br>
              <a:rPr lang="ru-RU" sz="2800" b="1" dirty="0"/>
            </a:br>
            <a:endParaRPr lang="ru-RU" sz="28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243209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ДОКУМЕНТЫ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just"/>
            <a:r>
              <a:rPr lang="ru-RU" sz="5400" b="1" dirty="0" smtClean="0"/>
              <a:t>               Родитель(и</a:t>
            </a:r>
            <a:r>
              <a:rPr lang="ru-RU" sz="5400" b="1" dirty="0"/>
              <a:t>) (законный(</a:t>
            </a:r>
            <a:r>
              <a:rPr lang="ru-RU" sz="5400" b="1" dirty="0" err="1"/>
              <a:t>ые</a:t>
            </a:r>
            <a:r>
              <a:rPr lang="ru-RU" sz="5400" b="1" dirty="0"/>
              <a:t>) представитель(и)) ребенка </a:t>
            </a:r>
            <a:r>
              <a:rPr lang="ru-RU" sz="5400" b="1" dirty="0" smtClean="0"/>
              <a:t>имеет </a:t>
            </a:r>
            <a:r>
              <a:rPr lang="ru-RU" sz="5400" b="1" dirty="0"/>
              <a:t>право по своему усмотрению представлять другие документы</a:t>
            </a: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887119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217017"/>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ЛИЧНЫЙ ПРИЁМ</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263352" y="1452318"/>
            <a:ext cx="11665296" cy="4929010"/>
          </a:xfrm>
        </p:spPr>
        <p:txBody>
          <a:bodyPr>
            <a:noAutofit/>
          </a:bodyPr>
          <a:lstStyle/>
          <a:p>
            <a:pPr lvl="0" algn="just">
              <a:spcBef>
                <a:spcPts val="0"/>
              </a:spcBef>
            </a:pPr>
            <a:r>
              <a:rPr lang="ru-RU" sz="2800" b="1" dirty="0" smtClean="0"/>
              <a:t>              </a:t>
            </a:r>
            <a:r>
              <a:rPr lang="ru-RU" sz="2800" b="1" dirty="0">
                <a:latin typeface="Calibri"/>
                <a:ea typeface="+mn-ea"/>
                <a:cs typeface="+mn-cs"/>
              </a:rPr>
              <a:t>Заявление оформляется на русском языке, не допускается использование сокращений слов и аббревиатур, тексты документов должны быть написаны разборчиво, фамилии, имена и отчества (при наличии) физических лиц, адреса их мест жительства написаны полностью; не должны содержать подчисток, приписок, зачеркнутых слов и иных не оговоренных исправлений, а также иметь повреждений, наличие которых не позволяет однозначно истолковать их содержание, документы должны быть скреплены печатями, иметь надлежащие подписи сторон или определенных законодательством должностных лиц. Заявление может быть исполнено в рукописном или печатном виде.</a:t>
            </a:r>
            <a:br>
              <a:rPr lang="ru-RU" sz="2800" b="1" dirty="0">
                <a:latin typeface="Calibri"/>
                <a:ea typeface="+mn-ea"/>
                <a:cs typeface="+mn-cs"/>
              </a:rPr>
            </a:br>
            <a:endParaRPr lang="ru-RU" sz="28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42787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855640" y="0"/>
            <a:ext cx="9073008" cy="105845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295800" y="116632"/>
            <a:ext cx="61926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ЛИЧНЫЙ ПРИЁМ</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263352" y="1452318"/>
            <a:ext cx="11665296" cy="4929010"/>
          </a:xfrm>
        </p:spPr>
        <p:txBody>
          <a:bodyPr>
            <a:noAutofit/>
          </a:bodyPr>
          <a:lstStyle/>
          <a:p>
            <a:pPr lvl="0" algn="just">
              <a:spcBef>
                <a:spcPts val="0"/>
              </a:spcBef>
            </a:pPr>
            <a:r>
              <a:rPr lang="ru-RU" sz="2800" b="1" dirty="0" smtClean="0"/>
              <a:t>              </a:t>
            </a:r>
            <a:endParaRPr lang="ru-RU" sz="28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48098749"/>
              </p:ext>
            </p:extLst>
          </p:nvPr>
        </p:nvGraphicFramePr>
        <p:xfrm>
          <a:off x="548542" y="2132856"/>
          <a:ext cx="11364784" cy="3640930"/>
        </p:xfrm>
        <a:graphic>
          <a:graphicData uri="http://schemas.openxmlformats.org/drawingml/2006/table">
            <a:tbl>
              <a:tblPr firstRow="1" firstCol="1" bandRow="1"/>
              <a:tblGrid>
                <a:gridCol w="2280402"/>
                <a:gridCol w="2280402"/>
                <a:gridCol w="3570108"/>
                <a:gridCol w="3233872"/>
              </a:tblGrid>
              <a:tr h="306885">
                <a:tc>
                  <a:txBody>
                    <a:bodyPr/>
                    <a:lstStyle/>
                    <a:p>
                      <a:pPr>
                        <a:lnSpc>
                          <a:spcPct val="107000"/>
                        </a:lnSpc>
                        <a:spcAft>
                          <a:spcPts val="800"/>
                        </a:spcAft>
                      </a:pP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День недели</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Время</a:t>
                      </a:r>
                      <a:endParaRPr lang="ru-RU"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Место</a:t>
                      </a:r>
                      <a:endParaRPr lang="ru-RU"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Ответственное лицо</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85">
                <a:tc gridSpan="4">
                  <a:txBody>
                    <a:bodyPr/>
                    <a:lstStyle/>
                    <a:p>
                      <a:pPr algn="ctr">
                        <a:lnSpc>
                          <a:spcPct val="107000"/>
                        </a:lnSpc>
                        <a:spcAft>
                          <a:spcPts val="80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01.04.2024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31.05.2024</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учительская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 этаж)</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Бенгардт</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В.В.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Вторник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Среда</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Четверг </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gridSpan="4">
                  <a:txBody>
                    <a:bodyPr/>
                    <a:lstStyle/>
                    <a:p>
                      <a:pPr algn="ctr">
                        <a:lnSpc>
                          <a:spcPct val="107000"/>
                        </a:lnSpc>
                        <a:spcAft>
                          <a:spcPts val="80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01.06.2024-05.09.2024</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920653">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09.00 - 16.00</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учительская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 этаж)</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Бенгардт</a:t>
                      </a: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В.В.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Рисунок 8"/>
          <p:cNvPicPr>
            <a:picLocks noChangeAspect="1"/>
          </p:cNvPicPr>
          <p:nvPr/>
        </p:nvPicPr>
        <p:blipFill>
          <a:blip r:embed="rId2"/>
          <a:stretch>
            <a:fillRect/>
          </a:stretch>
        </p:blipFill>
        <p:spPr>
          <a:xfrm>
            <a:off x="0" y="-12683"/>
            <a:ext cx="2855640" cy="1073583"/>
          </a:xfrm>
          <a:prstGeom prst="rect">
            <a:avLst/>
          </a:prstGeom>
        </p:spPr>
      </p:pic>
    </p:spTree>
    <p:extLst>
      <p:ext uri="{BB962C8B-B14F-4D97-AF65-F5344CB8AC3E}">
        <p14:creationId xmlns:p14="http://schemas.microsoft.com/office/powerpoint/2010/main" val="218481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ЗАЧИСЛЕНИЕ В ШКОЛУ</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5" name="Прямоугольник 4"/>
          <p:cNvSpPr/>
          <p:nvPr/>
        </p:nvSpPr>
        <p:spPr>
          <a:xfrm>
            <a:off x="527227" y="1805203"/>
            <a:ext cx="10932736" cy="5216813"/>
          </a:xfrm>
          <a:prstGeom prst="rect">
            <a:avLst/>
          </a:prstGeom>
        </p:spPr>
        <p:txBody>
          <a:bodyPr wrap="square">
            <a:spAutoFit/>
          </a:bodyPr>
          <a:lstStyle/>
          <a:p>
            <a:pPr lvl="0" algn="just">
              <a:buNone/>
              <a:defRPr/>
            </a:pPr>
            <a:r>
              <a:rPr lang="ru-RU" sz="3200" b="1" dirty="0">
                <a:solidFill>
                  <a:srgbClr val="C00000"/>
                </a:solidFill>
                <a:latin typeface="+mj-lt"/>
              </a:rPr>
              <a:t>1-3 июля</a:t>
            </a:r>
            <a:r>
              <a:rPr lang="x-none" sz="3200" b="1" dirty="0">
                <a:latin typeface="+mj-lt"/>
              </a:rPr>
              <a:t>– для зачисления в первый класс </a:t>
            </a:r>
            <a:r>
              <a:rPr lang="ru-RU" sz="3200" b="1" dirty="0">
                <a:latin typeface="+mj-lt"/>
              </a:rPr>
              <a:t>ребенка</a:t>
            </a:r>
            <a:r>
              <a:rPr lang="x-none" sz="3200" b="1" dirty="0">
                <a:latin typeface="+mj-lt"/>
              </a:rPr>
              <a:t>, имеющ</a:t>
            </a:r>
            <a:r>
              <a:rPr lang="ru-RU" sz="3200" b="1" dirty="0">
                <a:latin typeface="+mj-lt"/>
              </a:rPr>
              <a:t>его</a:t>
            </a:r>
            <a:r>
              <a:rPr lang="x-none" sz="3200" b="1" dirty="0">
                <a:latin typeface="+mj-lt"/>
              </a:rPr>
              <a:t> право на преимущественное, внеочередное, первоочередное зачисление в Организацию, а также </a:t>
            </a:r>
            <a:r>
              <a:rPr lang="ru-RU" sz="3200" b="1" dirty="0">
                <a:latin typeface="+mj-lt"/>
              </a:rPr>
              <a:t>ребенка</a:t>
            </a:r>
            <a:r>
              <a:rPr lang="x-none" sz="3200" b="1" dirty="0">
                <a:latin typeface="+mj-lt"/>
              </a:rPr>
              <a:t>, проживающ</a:t>
            </a:r>
            <a:r>
              <a:rPr lang="ru-RU" sz="3200" b="1" dirty="0">
                <a:latin typeface="+mj-lt"/>
              </a:rPr>
              <a:t>его</a:t>
            </a:r>
            <a:r>
              <a:rPr lang="x-none" sz="3200" b="1" dirty="0">
                <a:latin typeface="+mj-lt"/>
              </a:rPr>
              <a:t> на закрепленной территории, для получения начального общего образования;</a:t>
            </a:r>
            <a:endParaRPr lang="ru-RU" sz="3200" b="1" dirty="0">
              <a:latin typeface="+mj-lt"/>
            </a:endParaRPr>
          </a:p>
          <a:p>
            <a:pPr lvl="0" algn="just">
              <a:buNone/>
              <a:defRPr/>
            </a:pPr>
            <a:r>
              <a:rPr lang="ru-RU" sz="3200" b="1" dirty="0">
                <a:solidFill>
                  <a:srgbClr val="C00000"/>
                </a:solidFill>
                <a:latin typeface="+mj-lt"/>
              </a:rPr>
              <a:t>5</a:t>
            </a:r>
            <a:r>
              <a:rPr lang="x-none" sz="3200" b="1" dirty="0">
                <a:solidFill>
                  <a:srgbClr val="C00000"/>
                </a:solidFill>
                <a:latin typeface="+mj-lt"/>
              </a:rPr>
              <a:t> рабочих дней </a:t>
            </a:r>
            <a:r>
              <a:rPr lang="x-none" sz="3200" b="1" dirty="0">
                <a:latin typeface="+mj-lt"/>
              </a:rPr>
              <a:t>– для зачисления в первый класс </a:t>
            </a:r>
            <a:r>
              <a:rPr lang="ru-RU" sz="3200" b="1" dirty="0">
                <a:latin typeface="+mj-lt"/>
              </a:rPr>
              <a:t>ребенка</a:t>
            </a:r>
            <a:r>
              <a:rPr lang="x-none" sz="3200" b="1" dirty="0">
                <a:latin typeface="+mj-lt"/>
              </a:rPr>
              <a:t>, не проживающ</a:t>
            </a:r>
            <a:r>
              <a:rPr lang="ru-RU" sz="3200" b="1" dirty="0">
                <a:latin typeface="+mj-lt"/>
              </a:rPr>
              <a:t>его </a:t>
            </a:r>
            <a:r>
              <a:rPr lang="x-none" sz="3200" b="1" dirty="0">
                <a:latin typeface="+mj-lt"/>
              </a:rPr>
              <a:t>на закрепленной территории</a:t>
            </a:r>
            <a:endParaRPr lang="ru-RU" sz="3200" b="1" dirty="0">
              <a:solidFill>
                <a:srgbClr val="002060"/>
              </a:solidFill>
              <a:latin typeface="+mj-lt"/>
            </a:endParaRPr>
          </a:p>
          <a:p>
            <a:pPr>
              <a:lnSpc>
                <a:spcPct val="150000"/>
              </a:lnSpc>
              <a:buNone/>
            </a:pPr>
            <a:endParaRPr lang="ru-RU" sz="2400" b="1" dirty="0">
              <a:solidFill>
                <a:srgbClr val="002060"/>
              </a:solidFill>
              <a:latin typeface="Arial Black" panose="020B0A04020102020204" pitchFamily="34" charset="0"/>
            </a:endParaRPr>
          </a:p>
          <a:p>
            <a:r>
              <a:rPr lang="ru-RU" sz="900" b="1" dirty="0"/>
              <a:t> </a:t>
            </a:r>
          </a:p>
        </p:txBody>
      </p:sp>
    </p:spTree>
    <p:extLst>
      <p:ext uri="{BB962C8B-B14F-4D97-AF65-F5344CB8AC3E}">
        <p14:creationId xmlns:p14="http://schemas.microsoft.com/office/powerpoint/2010/main" val="121802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algn="just" hangingPunct="0">
              <a:lnSpc>
                <a:spcPct val="114000"/>
              </a:lnSpc>
              <a:spcBef>
                <a:spcPts val="0"/>
              </a:spcBef>
              <a:buFont typeface="Wingdings" pitchFamily="2" charset="2"/>
              <a:buChar char="ü"/>
            </a:pPr>
            <a:r>
              <a:rPr lang="ru-RU" b="1" dirty="0"/>
              <a:t>обращение за муниципальной услугой лица, не являющегося заявителем;</a:t>
            </a:r>
          </a:p>
          <a:p>
            <a:pPr algn="just" hangingPunct="0">
              <a:lnSpc>
                <a:spcPct val="114000"/>
              </a:lnSpc>
              <a:spcBef>
                <a:spcPts val="0"/>
              </a:spcBef>
              <a:buFont typeface="Wingdings" pitchFamily="2" charset="2"/>
              <a:buChar char="ü"/>
            </a:pPr>
            <a:r>
              <a:rPr lang="ru-RU" b="1" dirty="0"/>
              <a:t>установление недостоверности сведений, указанных в заявлении о приеме на обучение; </a:t>
            </a:r>
          </a:p>
          <a:p>
            <a:pPr algn="just" hangingPunct="0">
              <a:lnSpc>
                <a:spcPct val="114000"/>
              </a:lnSpc>
              <a:spcBef>
                <a:spcPts val="0"/>
              </a:spcBef>
              <a:buFont typeface="Wingdings" pitchFamily="2" charset="2"/>
              <a:buChar char="ü"/>
            </a:pPr>
            <a:r>
              <a:rPr lang="ru-RU" b="1" dirty="0"/>
              <a:t>подача заявления в период до 1 апреля текущего года при зачислении ребенка в первый класс;</a:t>
            </a:r>
          </a:p>
          <a:p>
            <a:endParaRPr lang="ru-RU"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68686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В ШКОЛУ ПРИНИМАЮТСЯ ДЕТИ</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3785652"/>
          </a:xfrm>
          <a:prstGeom prst="rect">
            <a:avLst/>
          </a:prstGeom>
        </p:spPr>
        <p:txBody>
          <a:bodyPr wrap="square">
            <a:spAutoFit/>
          </a:bodyPr>
          <a:lstStyle/>
          <a:p>
            <a:pPr algn="just"/>
            <a:r>
              <a:rPr lang="ru-RU" sz="4800" b="1" dirty="0">
                <a:latin typeface="+mj-lt"/>
                <a:ea typeface="Calibri" pitchFamily="34" charset="0"/>
                <a:cs typeface="Times New Roman" pitchFamily="18" charset="0"/>
              </a:rPr>
              <a:t>в возрасте на 1 сентября </a:t>
            </a:r>
            <a:r>
              <a:rPr lang="ru-RU" sz="4800" b="1" dirty="0" smtClean="0">
                <a:latin typeface="+mj-lt"/>
                <a:ea typeface="Calibri" pitchFamily="34" charset="0"/>
                <a:cs typeface="Times New Roman" pitchFamily="18" charset="0"/>
              </a:rPr>
              <a:t>2024 </a:t>
            </a:r>
            <a:r>
              <a:rPr lang="ru-RU" sz="4800" b="1" dirty="0">
                <a:latin typeface="+mj-lt"/>
                <a:ea typeface="Calibri" pitchFamily="34" charset="0"/>
                <a:cs typeface="Times New Roman" pitchFamily="18" charset="0"/>
              </a:rPr>
              <a:t>года 6 лет 6 месяцев, но не позже 8 лет;</a:t>
            </a:r>
          </a:p>
          <a:p>
            <a:pPr algn="just"/>
            <a:endParaRPr lang="ru-RU" sz="4800" b="1" dirty="0">
              <a:latin typeface="+mj-lt"/>
              <a:ea typeface="Calibri" pitchFamily="34" charset="0"/>
              <a:cs typeface="Times New Roman" pitchFamily="18" charset="0"/>
            </a:endParaRPr>
          </a:p>
          <a:p>
            <a:pPr algn="just"/>
            <a:r>
              <a:rPr lang="ru-RU" sz="4800" b="1" dirty="0">
                <a:latin typeface="+mj-lt"/>
                <a:ea typeface="Calibri" pitchFamily="34" charset="0"/>
                <a:cs typeface="Times New Roman" pitchFamily="18" charset="0"/>
              </a:rPr>
              <a:t>в более раннем или в более позднем возрасте по решению учредителя</a:t>
            </a:r>
            <a:endParaRPr lang="ru-RU" sz="4800" b="1" dirty="0">
              <a:latin typeface="+mj-lt"/>
              <a:cs typeface="Times New Roman" pitchFamily="18" charset="0"/>
            </a:endParaRPr>
          </a:p>
        </p:txBody>
      </p:sp>
      <p:pic>
        <p:nvPicPr>
          <p:cNvPr id="8" name="Рисунок 7"/>
          <p:cNvPicPr>
            <a:picLocks noChangeAspect="1"/>
          </p:cNvPicPr>
          <p:nvPr/>
        </p:nvPicPr>
        <p:blipFill>
          <a:blip r:embed="rId2"/>
          <a:stretch>
            <a:fillRect/>
          </a:stretch>
        </p:blipFill>
        <p:spPr>
          <a:xfrm>
            <a:off x="10704805" y="123907"/>
            <a:ext cx="1280271" cy="1505843"/>
          </a:xfrm>
          <a:prstGeom prst="rect">
            <a:avLst/>
          </a:prstGeom>
        </p:spPr>
      </p:pic>
    </p:spTree>
    <p:extLst>
      <p:ext uri="{BB962C8B-B14F-4D97-AF65-F5344CB8AC3E}">
        <p14:creationId xmlns:p14="http://schemas.microsoft.com/office/powerpoint/2010/main" val="1532445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fontScale="92500" lnSpcReduction="10000"/>
          </a:bodyPr>
          <a:lstStyle/>
          <a:p>
            <a:pPr marL="0" indent="0" algn="just">
              <a:buNone/>
            </a:pPr>
            <a:endParaRPr lang="ru-RU" sz="2400" b="1" dirty="0" smtClean="0"/>
          </a:p>
          <a:p>
            <a:pPr algn="just" hangingPunct="0">
              <a:lnSpc>
                <a:spcPct val="114000"/>
              </a:lnSpc>
              <a:spcBef>
                <a:spcPts val="0"/>
              </a:spcBef>
              <a:buFont typeface="Wingdings" pitchFamily="2" charset="2"/>
              <a:buChar char="ü"/>
            </a:pPr>
            <a:r>
              <a:rPr lang="ru-RU" b="1" dirty="0"/>
              <a:t>несоответствие возраста ребенка, в интересах которого действует родитель (законный представитель), требованиям действующего законодательства (ребёнок не достиг возраста 6 лет и 6 месяцев или уже достиг возраста 8 лет на момент начала получения начального общего образования) при отсутствии разрешения Администрации на прием ребенка в Организацию.</a:t>
            </a:r>
          </a:p>
          <a:p>
            <a:pPr algn="just" hangingPunct="0">
              <a:lnSpc>
                <a:spcPct val="114000"/>
              </a:lnSpc>
              <a:spcBef>
                <a:spcPts val="0"/>
              </a:spcBef>
              <a:buFont typeface="Wingdings" pitchFamily="2" charset="2"/>
              <a:buChar char="ü"/>
            </a:pPr>
            <a:r>
              <a:rPr lang="ru-RU" b="1" dirty="0"/>
              <a:t>подача заявления в период с 1 апреля до 30 июня текущего года при зачислении в первый класс на следующий учебный год детей, не проживающих на закрепленной территории, а также детей, не относящихся к </a:t>
            </a:r>
            <a:r>
              <a:rPr lang="ru-RU" b="1" dirty="0" smtClean="0"/>
              <a:t>льготным категориям</a:t>
            </a:r>
            <a:endParaRPr lang="ru-RU" b="1" dirty="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1678073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lgn="ctr">
              <a:buNone/>
            </a:pPr>
            <a:r>
              <a:rPr lang="ru-RU" sz="4000" b="1" dirty="0" smtClean="0">
                <a:solidFill>
                  <a:srgbClr val="002060"/>
                </a:solidFill>
              </a:rPr>
              <a:t>Отсутствие в школе свободных мест</a:t>
            </a:r>
          </a:p>
          <a:p>
            <a:pPr marL="0" indent="0" algn="ctr">
              <a:buNone/>
            </a:pPr>
            <a:endParaRPr lang="ru-RU" sz="4000" b="1" dirty="0" smtClean="0">
              <a:solidFill>
                <a:srgbClr val="002060"/>
              </a:solidFill>
            </a:endParaRPr>
          </a:p>
          <a:p>
            <a:pPr marL="0" indent="0" algn="ctr">
              <a:buNone/>
            </a:pPr>
            <a:r>
              <a:rPr lang="ru-RU" b="1" dirty="0" smtClean="0">
                <a:solidFill>
                  <a:srgbClr val="C00000"/>
                </a:solidFill>
              </a:rPr>
              <a:t>ПРИ ОТСУТСТВИИ СВОБОДНЫХ МЕСТ</a:t>
            </a:r>
          </a:p>
          <a:p>
            <a:pPr marL="0" indent="0" algn="ctr">
              <a:buNone/>
            </a:pPr>
            <a:r>
              <a:rPr lang="ru-RU" b="1" dirty="0" smtClean="0">
                <a:solidFill>
                  <a:srgbClr val="C00000"/>
                </a:solidFill>
              </a:rPr>
              <a:t>обращение </a:t>
            </a:r>
            <a:r>
              <a:rPr lang="ru-RU" b="1" dirty="0">
                <a:solidFill>
                  <a:srgbClr val="C00000"/>
                </a:solidFill>
              </a:rPr>
              <a:t>родителя (законного представителя</a:t>
            </a:r>
            <a:r>
              <a:rPr lang="ru-RU" b="1" dirty="0" smtClean="0">
                <a:solidFill>
                  <a:srgbClr val="C00000"/>
                </a:solidFill>
              </a:rPr>
              <a:t>) в </a:t>
            </a:r>
            <a:r>
              <a:rPr lang="ru-RU" b="1" dirty="0">
                <a:solidFill>
                  <a:srgbClr val="C00000"/>
                </a:solidFill>
              </a:rPr>
              <a:t>администрацию города</a:t>
            </a:r>
          </a:p>
          <a:p>
            <a:pPr marL="0" indent="0">
              <a:buNone/>
            </a:pPr>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3508912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КОНТАКТЫ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b="1" i="1" dirty="0" smtClean="0"/>
          </a:p>
          <a:p>
            <a:pPr marL="0" indent="0" algn="just">
              <a:buNone/>
            </a:pPr>
            <a:r>
              <a:rPr lang="ru-RU" b="1" i="1" dirty="0" smtClean="0"/>
              <a:t>4-24-32          Кочетков Александр Викторович</a:t>
            </a:r>
            <a:endParaRPr lang="ru-RU" b="1" dirty="0" smtClean="0"/>
          </a:p>
          <a:p>
            <a:pPr marL="0" indent="0">
              <a:buNone/>
            </a:pPr>
            <a:r>
              <a:rPr lang="ru-RU" b="1" i="1" dirty="0" smtClean="0"/>
              <a:t>3-40-14         </a:t>
            </a:r>
            <a:r>
              <a:rPr lang="ru-RU" b="1" i="1" dirty="0"/>
              <a:t>Кузнецова </a:t>
            </a:r>
            <a:r>
              <a:rPr lang="ru-RU" b="1" i="1" dirty="0" smtClean="0"/>
              <a:t>Галина Ивановна</a:t>
            </a:r>
            <a:endParaRPr lang="ru-RU" b="1" i="1" dirty="0"/>
          </a:p>
          <a:p>
            <a:pPr marL="0" indent="0">
              <a:buNone/>
            </a:pPr>
            <a:r>
              <a:rPr lang="ru-RU" b="1" i="1" dirty="0" smtClean="0"/>
              <a:t>                       </a:t>
            </a:r>
            <a:endParaRPr lang="ru-RU" b="1" i="1" dirty="0"/>
          </a:p>
          <a:p>
            <a:pPr marL="0" indent="0">
              <a:buNone/>
            </a:pPr>
            <a:endParaRPr lang="ru-RU" b="1" i="1" dirty="0" smtClean="0"/>
          </a:p>
          <a:p>
            <a:pPr marL="0" indent="0">
              <a:buNone/>
            </a:pPr>
            <a:r>
              <a:rPr lang="ru-RU" b="1" i="1" dirty="0" smtClean="0"/>
              <a:t>Сайт    </a:t>
            </a:r>
            <a:r>
              <a:rPr lang="ru-RU" b="1" dirty="0" smtClean="0">
                <a:solidFill>
                  <a:srgbClr val="FF0000"/>
                </a:solidFill>
              </a:rPr>
              <a:t>https</a:t>
            </a:r>
            <a:r>
              <a:rPr lang="ru-RU" b="1" dirty="0">
                <a:solidFill>
                  <a:srgbClr val="FF0000"/>
                </a:solidFill>
              </a:rPr>
              <a:t>://ecotech.gosuslugi.ru </a:t>
            </a:r>
            <a:endParaRPr lang="ru-RU" b="1" dirty="0" smtClean="0">
              <a:solidFill>
                <a:srgbClr val="FF0000"/>
              </a:solidFill>
            </a:endParaRPr>
          </a:p>
          <a:p>
            <a:pPr marL="0" indent="0">
              <a:buNone/>
            </a:pPr>
            <a:r>
              <a:rPr lang="ru-RU" b="1" i="1" dirty="0" smtClean="0"/>
              <a:t>Эл</a:t>
            </a:r>
            <a:r>
              <a:rPr lang="ru-RU" b="1" i="1" dirty="0"/>
              <a:t>. </a:t>
            </a:r>
            <a:r>
              <a:rPr lang="ru-RU" b="1" i="1" dirty="0" smtClean="0"/>
              <a:t>почта </a:t>
            </a:r>
            <a:r>
              <a:rPr lang="en-US" b="1" dirty="0">
                <a:solidFill>
                  <a:srgbClr val="FF0000"/>
                </a:solidFill>
                <a:latin typeface="Times New Roman" panose="02020603050405020304" pitchFamily="18" charset="0"/>
                <a:cs typeface="Times New Roman" panose="02020603050405020304" pitchFamily="18" charset="0"/>
              </a:rPr>
              <a:t>ecotech@g41.tambov.gov.ru</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73511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ПРИЁМ </a:t>
            </a:r>
          </a:p>
          <a:p>
            <a:pPr algn="ctr"/>
            <a:r>
              <a:rPr lang="ru-RU" sz="4000" b="1" spc="50" dirty="0" smtClean="0">
                <a:ln w="11430"/>
                <a:solidFill>
                  <a:srgbClr val="006C31"/>
                </a:solidFill>
                <a:effectLst>
                  <a:outerShdw blurRad="38100" dist="38100" dir="2700000" algn="tl">
                    <a:srgbClr val="000000">
                      <a:alpha val="43137"/>
                    </a:srgbClr>
                  </a:outerShdw>
                </a:effectLst>
              </a:rPr>
              <a:t>В ШКОЛЫ ТАМБОВСКОЙ ОБЛАСТИ</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fontScale="92500" lnSpcReduction="10000"/>
          </a:bodyPr>
          <a:lstStyle/>
          <a:p>
            <a:pPr marL="0" indent="0" algn="just">
              <a:buNone/>
            </a:pPr>
            <a:endParaRPr lang="ru-RU" sz="2400" b="1" dirty="0" smtClean="0"/>
          </a:p>
          <a:p>
            <a:pPr marL="0" indent="0" algn="just">
              <a:buNone/>
            </a:pPr>
            <a:r>
              <a:rPr lang="ru-RU" sz="4400" b="1" dirty="0" smtClean="0">
                <a:solidFill>
                  <a:srgbClr val="C00000"/>
                </a:solidFill>
                <a:ea typeface="Calibri" pitchFamily="34" charset="0"/>
                <a:cs typeface="Times New Roman" pitchFamily="18" charset="0"/>
              </a:rPr>
              <a:t>1 этап</a:t>
            </a:r>
          </a:p>
          <a:p>
            <a:pPr marL="0" indent="0" algn="just">
              <a:buNone/>
            </a:pPr>
            <a:r>
              <a:rPr lang="ru-RU" b="1" dirty="0" smtClean="0">
                <a:solidFill>
                  <a:srgbClr val="FF0000"/>
                </a:solidFill>
                <a:ea typeface="Calibri" pitchFamily="34" charset="0"/>
                <a:cs typeface="Times New Roman" pitchFamily="18" charset="0"/>
              </a:rPr>
              <a:t>          </a:t>
            </a:r>
            <a:r>
              <a:rPr lang="ru-RU" sz="3900" b="1" dirty="0" smtClean="0">
                <a:solidFill>
                  <a:srgbClr val="FF0000"/>
                </a:solidFill>
                <a:ea typeface="Calibri" pitchFamily="34" charset="0"/>
                <a:cs typeface="Times New Roman" pitchFamily="18" charset="0"/>
              </a:rPr>
              <a:t>1 </a:t>
            </a:r>
            <a:r>
              <a:rPr lang="ru-RU" sz="3900" b="1" dirty="0">
                <a:solidFill>
                  <a:srgbClr val="FF0000"/>
                </a:solidFill>
                <a:ea typeface="Calibri" pitchFamily="34" charset="0"/>
                <a:cs typeface="Times New Roman" pitchFamily="18" charset="0"/>
              </a:rPr>
              <a:t>апреля по 30 июня </a:t>
            </a:r>
            <a:r>
              <a:rPr lang="ru-RU" sz="3900" b="1" dirty="0" smtClean="0">
                <a:solidFill>
                  <a:srgbClr val="FF0000"/>
                </a:solidFill>
                <a:ea typeface="Calibri" pitchFamily="34" charset="0"/>
                <a:cs typeface="Times New Roman" pitchFamily="18" charset="0"/>
              </a:rPr>
              <a:t>2024 г </a:t>
            </a:r>
          </a:p>
          <a:p>
            <a:pPr marL="0" indent="0" algn="just">
              <a:buNone/>
            </a:pPr>
            <a:endParaRPr lang="ru-RU" b="1" dirty="0">
              <a:ea typeface="Calibri" pitchFamily="34" charset="0"/>
              <a:cs typeface="Times New Roman" pitchFamily="18" charset="0"/>
            </a:endParaRPr>
          </a:p>
          <a:p>
            <a:pPr marL="0" indent="0" algn="just">
              <a:buNone/>
            </a:pPr>
            <a:r>
              <a:rPr lang="ru-RU" sz="4400" b="1" dirty="0" smtClean="0">
                <a:solidFill>
                  <a:srgbClr val="C00000"/>
                </a:solidFill>
                <a:ea typeface="Calibri" pitchFamily="34" charset="0"/>
                <a:cs typeface="Times New Roman" pitchFamily="18" charset="0"/>
              </a:rPr>
              <a:t>2 этап</a:t>
            </a:r>
          </a:p>
          <a:p>
            <a:pPr marL="0" indent="0" algn="just">
              <a:buNone/>
            </a:pPr>
            <a:r>
              <a:rPr lang="ru-RU" b="1" dirty="0">
                <a:solidFill>
                  <a:srgbClr val="FF0000"/>
                </a:solidFill>
                <a:ea typeface="Calibri" pitchFamily="34" charset="0"/>
                <a:cs typeface="Times New Roman" pitchFamily="18" charset="0"/>
              </a:rPr>
              <a:t> </a:t>
            </a:r>
            <a:r>
              <a:rPr lang="ru-RU" b="1" dirty="0" smtClean="0">
                <a:solidFill>
                  <a:srgbClr val="FF0000"/>
                </a:solidFill>
                <a:ea typeface="Calibri" pitchFamily="34" charset="0"/>
                <a:cs typeface="Times New Roman" pitchFamily="18" charset="0"/>
              </a:rPr>
              <a:t>          </a:t>
            </a:r>
            <a:r>
              <a:rPr lang="ru-RU" sz="3900" b="1" dirty="0">
                <a:solidFill>
                  <a:srgbClr val="FF0000"/>
                </a:solidFill>
                <a:ea typeface="Calibri" pitchFamily="34" charset="0"/>
                <a:cs typeface="Times New Roman" pitchFamily="18" charset="0"/>
              </a:rPr>
              <a:t>6 июля </a:t>
            </a:r>
            <a:r>
              <a:rPr lang="ru-RU" sz="3900" b="1" dirty="0" smtClean="0">
                <a:solidFill>
                  <a:srgbClr val="FF0000"/>
                </a:solidFill>
                <a:ea typeface="Calibri" pitchFamily="34" charset="0"/>
                <a:cs typeface="Times New Roman" pitchFamily="18" charset="0"/>
              </a:rPr>
              <a:t>по 5 </a:t>
            </a:r>
            <a:r>
              <a:rPr lang="ru-RU" sz="3900" b="1" dirty="0">
                <a:solidFill>
                  <a:srgbClr val="FF0000"/>
                </a:solidFill>
                <a:ea typeface="Calibri" pitchFamily="34" charset="0"/>
                <a:cs typeface="Times New Roman" pitchFamily="18" charset="0"/>
              </a:rPr>
              <a:t>сентября </a:t>
            </a:r>
            <a:r>
              <a:rPr lang="ru-RU" sz="3900" b="1" dirty="0" smtClean="0">
                <a:solidFill>
                  <a:srgbClr val="FF0000"/>
                </a:solidFill>
                <a:ea typeface="Calibri" pitchFamily="34" charset="0"/>
                <a:cs typeface="Times New Roman" pitchFamily="18" charset="0"/>
              </a:rPr>
              <a:t>2024 г</a:t>
            </a:r>
            <a:endParaRPr lang="ru-RU" sz="3900" b="1" dirty="0">
              <a:solidFill>
                <a:srgbClr val="FF0000"/>
              </a:solidFill>
              <a:ea typeface="Calibri" pitchFamily="34" charset="0"/>
              <a:cs typeface="Times New Roman" pitchFamily="18" charset="0"/>
            </a:endParaRPr>
          </a:p>
          <a:p>
            <a:pPr marL="0" indent="0" algn="ctr">
              <a:spcBef>
                <a:spcPts val="0"/>
              </a:spcBef>
              <a:buNone/>
            </a:pPr>
            <a:endParaRPr lang="ru-RU" sz="3900"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r>
              <a:rPr lang="ru-RU" b="1" i="1" dirty="0" smtClean="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Единое </a:t>
            </a:r>
            <a:r>
              <a:rPr lang="ru-RU"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время начала приема заявлений в школы Тамбовской области  </a:t>
            </a:r>
          </a:p>
          <a:p>
            <a:pPr marL="0" indent="0" algn="ctr">
              <a:spcBef>
                <a:spcPts val="0"/>
              </a:spcBef>
              <a:buNone/>
            </a:pPr>
            <a:r>
              <a:rPr lang="ru-RU" sz="4300" b="1" i="1" dirty="0" smtClean="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апреля  </a:t>
            </a:r>
            <a:r>
              <a:rPr lang="ru-RU" sz="43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9.00 часов </a:t>
            </a: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59308" y="55612"/>
            <a:ext cx="1199456" cy="1733510"/>
          </a:xfrm>
          <a:prstGeom prst="rect">
            <a:avLst/>
          </a:prstGeom>
        </p:spPr>
      </p:pic>
    </p:spTree>
    <p:extLst>
      <p:ext uri="{BB962C8B-B14F-4D97-AF65-F5344CB8AC3E}">
        <p14:creationId xmlns:p14="http://schemas.microsoft.com/office/powerpoint/2010/main" val="212162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fontScale="85000" lnSpcReduction="10000"/>
          </a:bodyPr>
          <a:lstStyle/>
          <a:p>
            <a:pPr marL="0" indent="0" algn="ctr">
              <a:buNone/>
            </a:pPr>
            <a:r>
              <a:rPr lang="ru-RU" sz="6400" b="1" dirty="0" smtClean="0">
                <a:solidFill>
                  <a:srgbClr val="FF0000"/>
                </a:solidFill>
                <a:ea typeface="Calibri" pitchFamily="34" charset="0"/>
                <a:cs typeface="Times New Roman" pitchFamily="18" charset="0"/>
              </a:rPr>
              <a:t>с </a:t>
            </a:r>
            <a:r>
              <a:rPr lang="ru-RU" sz="6400" b="1" dirty="0">
                <a:solidFill>
                  <a:srgbClr val="FF0000"/>
                </a:solidFill>
                <a:ea typeface="Calibri" pitchFamily="34" charset="0"/>
                <a:cs typeface="Times New Roman" pitchFamily="18" charset="0"/>
              </a:rPr>
              <a:t>1 апреля по 30 июня </a:t>
            </a:r>
            <a:r>
              <a:rPr lang="ru-RU" sz="6400" b="1" dirty="0" smtClean="0">
                <a:solidFill>
                  <a:srgbClr val="FF0000"/>
                </a:solidFill>
                <a:ea typeface="Calibri" pitchFamily="34" charset="0"/>
                <a:cs typeface="Times New Roman" pitchFamily="18" charset="0"/>
              </a:rPr>
              <a:t>2024 г </a:t>
            </a:r>
          </a:p>
          <a:p>
            <a:pPr algn="just">
              <a:lnSpc>
                <a:spcPct val="170000"/>
              </a:lnSpc>
              <a:spcBef>
                <a:spcPts val="0"/>
              </a:spcBef>
              <a:buFontTx/>
              <a:buChar char="-"/>
            </a:pPr>
            <a:r>
              <a:rPr lang="ru-RU" sz="3800" b="1" dirty="0" smtClean="0">
                <a:ea typeface="Calibri" pitchFamily="34" charset="0"/>
                <a:cs typeface="Times New Roman" pitchFamily="18" charset="0"/>
              </a:rPr>
              <a:t> для </a:t>
            </a:r>
            <a:r>
              <a:rPr lang="ru-RU" sz="3800" b="1" dirty="0">
                <a:ea typeface="Calibri" pitchFamily="34" charset="0"/>
                <a:cs typeface="Times New Roman" pitchFamily="18" charset="0"/>
              </a:rPr>
              <a:t>детей, </a:t>
            </a:r>
            <a:r>
              <a:rPr lang="ru-RU" sz="3800" b="1" u="sng" dirty="0">
                <a:ea typeface="Calibri" pitchFamily="34" charset="0"/>
                <a:cs typeface="Times New Roman" pitchFamily="18" charset="0"/>
              </a:rPr>
              <a:t>проживающих на закрепленной территории,</a:t>
            </a:r>
            <a:r>
              <a:rPr lang="ru-RU" sz="3800" b="1" dirty="0">
                <a:ea typeface="Calibri" pitchFamily="34" charset="0"/>
                <a:cs typeface="Times New Roman" pitchFamily="18" charset="0"/>
              </a:rPr>
              <a:t> </a:t>
            </a:r>
            <a:endParaRPr lang="ru-RU" sz="3800" b="1" dirty="0" smtClean="0">
              <a:ea typeface="Calibri" pitchFamily="34" charset="0"/>
              <a:cs typeface="Times New Roman" pitchFamily="18" charset="0"/>
            </a:endParaRPr>
          </a:p>
          <a:p>
            <a:pPr marL="0" indent="0" algn="just">
              <a:lnSpc>
                <a:spcPct val="170000"/>
              </a:lnSpc>
              <a:spcBef>
                <a:spcPts val="0"/>
              </a:spcBef>
              <a:buNone/>
            </a:pPr>
            <a:r>
              <a:rPr lang="ru-RU" sz="3800" b="1" dirty="0" smtClean="0">
                <a:ea typeface="Calibri" pitchFamily="34" charset="0"/>
                <a:cs typeface="Times New Roman" pitchFamily="18" charset="0"/>
              </a:rPr>
              <a:t>-  </a:t>
            </a:r>
            <a:r>
              <a:rPr lang="ru-RU" sz="3800" b="1" dirty="0">
                <a:ea typeface="Calibri" pitchFamily="34" charset="0"/>
                <a:cs typeface="Times New Roman" pitchFamily="18" charset="0"/>
              </a:rPr>
              <a:t>для </a:t>
            </a:r>
            <a:r>
              <a:rPr lang="ru-RU" sz="3800" b="1" dirty="0" smtClean="0">
                <a:ea typeface="Calibri" pitchFamily="34" charset="0"/>
                <a:cs typeface="Times New Roman" pitchFamily="18" charset="0"/>
              </a:rPr>
              <a:t>детей </a:t>
            </a:r>
            <a:r>
              <a:rPr lang="ru-RU" sz="3800" b="1" u="sng" dirty="0" smtClean="0">
                <a:ea typeface="Calibri" pitchFamily="34" charset="0"/>
                <a:cs typeface="Times New Roman" pitchFamily="18" charset="0"/>
              </a:rPr>
              <a:t>с незакреплённой территории, </a:t>
            </a:r>
            <a:r>
              <a:rPr lang="ru-RU" sz="3800" b="1" u="sng" dirty="0">
                <a:ea typeface="Calibri" pitchFamily="34" charset="0"/>
                <a:cs typeface="Times New Roman" pitchFamily="18" charset="0"/>
              </a:rPr>
              <a:t>имеющих право внеочередного, первоочередного и преимущественного приёма </a:t>
            </a:r>
            <a:r>
              <a:rPr lang="ru-RU" sz="3800" b="1" dirty="0">
                <a:ea typeface="Calibri" pitchFamily="34" charset="0"/>
                <a:cs typeface="Times New Roman" pitchFamily="18" charset="0"/>
              </a:rPr>
              <a:t>в образовательные </a:t>
            </a:r>
            <a:r>
              <a:rPr lang="ru-RU" sz="3800" b="1" dirty="0" smtClean="0">
                <a:ea typeface="Calibri" pitchFamily="34" charset="0"/>
                <a:cs typeface="Times New Roman" pitchFamily="18" charset="0"/>
              </a:rPr>
              <a:t>организации</a:t>
            </a:r>
            <a:endParaRPr lang="ru-RU" sz="3800" b="1" dirty="0">
              <a:ea typeface="Calibri" pitchFamily="34" charset="0"/>
              <a:cs typeface="Times New Roman" pitchFamily="18" charset="0"/>
            </a:endParaRPr>
          </a:p>
          <a:p>
            <a:pPr marL="0" indent="0" algn="ctr">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r>
              <a:rPr lang="ru-RU" b="1" i="1" dirty="0" smtClean="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Единое </a:t>
            </a:r>
            <a:r>
              <a:rPr lang="ru-RU"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время начала приема заявлений в школы Тамбовской области  </a:t>
            </a:r>
          </a:p>
          <a:p>
            <a:pPr marL="0" indent="0" algn="ctr">
              <a:spcBef>
                <a:spcPts val="0"/>
              </a:spcBef>
              <a:buNone/>
            </a:pPr>
            <a:r>
              <a:rPr lang="ru-RU"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a:t>
            </a:r>
            <a:r>
              <a:rPr lang="ru-RU" sz="44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апреля  9.00 часов </a:t>
            </a:r>
          </a:p>
          <a:p>
            <a:pPr marL="0" indent="0" algn="ctr">
              <a:spcBef>
                <a:spcPts val="0"/>
              </a:spcBef>
              <a:buNone/>
            </a:pPr>
            <a:endParaRPr lang="ru-RU" sz="44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59308" y="55612"/>
            <a:ext cx="1199456" cy="1733510"/>
          </a:xfrm>
          <a:prstGeom prst="rect">
            <a:avLst/>
          </a:prstGeom>
        </p:spPr>
      </p:pic>
    </p:spTree>
    <p:extLst>
      <p:ext uri="{BB962C8B-B14F-4D97-AF65-F5344CB8AC3E}">
        <p14:creationId xmlns:p14="http://schemas.microsoft.com/office/powerpoint/2010/main" val="344559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1"/>
            <a:ext cx="10153128" cy="1052736"/>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172426"/>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ЗАКРЕПЛЁННАЯ ТЕРРИТОРИЯ</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5" name="Прямоугольник 4"/>
          <p:cNvSpPr/>
          <p:nvPr/>
        </p:nvSpPr>
        <p:spPr>
          <a:xfrm>
            <a:off x="230146" y="1235302"/>
            <a:ext cx="11709420" cy="5632311"/>
          </a:xfrm>
          <a:prstGeom prst="rect">
            <a:avLst/>
          </a:prstGeom>
        </p:spPr>
        <p:txBody>
          <a:bodyPr wrap="square">
            <a:spAutoFit/>
          </a:bodyPr>
          <a:lstStyle/>
          <a:p>
            <a:pPr algn="ctr"/>
            <a:r>
              <a:rPr lang="ru-RU" sz="2000" b="1" dirty="0"/>
              <a:t>АДМИНИСТРАЦИЯ ГОРОДА </a:t>
            </a:r>
            <a:r>
              <a:rPr lang="ru-RU" sz="2000" b="1" dirty="0" smtClean="0"/>
              <a:t>КОТОВСКА ТАМБОВСКОЙ </a:t>
            </a:r>
            <a:r>
              <a:rPr lang="ru-RU" sz="2000" b="1" dirty="0"/>
              <a:t>ОБЛАСТИ</a:t>
            </a:r>
          </a:p>
          <a:p>
            <a:pPr algn="ctr"/>
            <a:endParaRPr lang="ru-RU" sz="2000" b="1" dirty="0"/>
          </a:p>
          <a:p>
            <a:pPr algn="ctr"/>
            <a:r>
              <a:rPr lang="ru-RU" sz="2000" b="1" dirty="0" smtClean="0"/>
              <a:t>ПОСТАНОВЛЕНИЕ</a:t>
            </a:r>
            <a:endParaRPr lang="ru-RU" sz="2000" b="1" dirty="0"/>
          </a:p>
          <a:p>
            <a:pPr algn="ctr"/>
            <a:endParaRPr lang="ru-RU" sz="2000" b="1" dirty="0"/>
          </a:p>
          <a:p>
            <a:pPr algn="just"/>
            <a:r>
              <a:rPr lang="ru-RU" sz="2000" b="1" dirty="0" smtClean="0"/>
              <a:t>              09.01.2024                                                        </a:t>
            </a:r>
            <a:r>
              <a:rPr lang="ru-RU" sz="2000" b="1" dirty="0"/>
              <a:t>г. Котовск                      </a:t>
            </a:r>
            <a:r>
              <a:rPr lang="ru-RU" sz="2000" b="1" dirty="0" smtClean="0"/>
              <a:t>                                 </a:t>
            </a:r>
            <a:r>
              <a:rPr lang="ru-RU" sz="2000" b="1" dirty="0"/>
              <a:t>№ </a:t>
            </a:r>
            <a:r>
              <a:rPr lang="ru-RU" sz="2000" b="1" dirty="0" smtClean="0"/>
              <a:t>1</a:t>
            </a:r>
            <a:endParaRPr lang="ru-RU" sz="2000" b="1" dirty="0"/>
          </a:p>
          <a:p>
            <a:pPr algn="just"/>
            <a:endParaRPr lang="ru-RU" sz="2000" b="1" dirty="0"/>
          </a:p>
          <a:p>
            <a:pPr algn="just"/>
            <a:r>
              <a:rPr lang="ru-RU" sz="2000" b="1" dirty="0" smtClean="0"/>
              <a:t>        О </a:t>
            </a:r>
            <a:r>
              <a:rPr lang="ru-RU" sz="2000" b="1" dirty="0"/>
              <a:t>закреплении муниципальных общеобразовательных учреждений за территориями города </a:t>
            </a:r>
          </a:p>
          <a:p>
            <a:pPr algn="just"/>
            <a:endParaRPr lang="ru-RU" sz="2000" b="1" dirty="0"/>
          </a:p>
          <a:p>
            <a:pPr algn="just"/>
            <a:r>
              <a:rPr lang="ru-RU" sz="2000" b="1" dirty="0" smtClean="0"/>
              <a:t>        В </a:t>
            </a:r>
            <a:r>
              <a:rPr lang="ru-RU" sz="2000" b="1" dirty="0"/>
              <a:t>соответствии с пунктом 6 части 1 статьи 9 Федерального закона от 29.12.2012 №273-ФЗ «Об образовании в Российской Федерации», администрация города постановляет:</a:t>
            </a:r>
          </a:p>
          <a:p>
            <a:pPr algn="just"/>
            <a:r>
              <a:rPr lang="ru-RU" sz="2000" b="1" dirty="0"/>
              <a:t>1</a:t>
            </a:r>
            <a:r>
              <a:rPr lang="ru-RU" sz="2000" b="1" dirty="0">
                <a:effectLst>
                  <a:outerShdw blurRad="38100" dist="38100" dir="2700000" algn="tl">
                    <a:srgbClr val="000000">
                      <a:alpha val="43137"/>
                    </a:srgbClr>
                  </a:outerShdw>
                </a:effectLst>
              </a:rPr>
              <a:t>. </a:t>
            </a:r>
            <a:r>
              <a:rPr lang="ru-RU" sz="2000" b="1" u="sng" dirty="0">
                <a:effectLst>
                  <a:outerShdw blurRad="38100" dist="38100" dir="2700000" algn="tl">
                    <a:srgbClr val="000000">
                      <a:alpha val="43137"/>
                    </a:srgbClr>
                  </a:outerShdw>
                </a:effectLst>
              </a:rPr>
              <a:t>Закрепить Муниципальное бюджетное общеобразовательное учреждение «Школа-ЭКОТЕХ» города Котовска Тамбовской области за следующей территорией города: улицы Набережная, Октябрьская (кроме домов 2, 2А, 2Б, 4, 7), Котовского (кроме домов 7, 10), Кирова, Красногвардейская, Гаврилова, Пионерская, Свободы, Комсомольская, Речная, Северная, Кооперативная, Дружбы, Садовая, Новая, Советская, Железнодорожная, Лесхозная, Лесная, Луговая, Центральная, Шоссейная, </a:t>
            </a:r>
            <a:r>
              <a:rPr lang="ru-RU" sz="2000" b="1" u="sng" dirty="0" err="1">
                <a:effectLst>
                  <a:outerShdw blurRad="38100" dist="38100" dir="2700000" algn="tl">
                    <a:srgbClr val="000000">
                      <a:alpha val="43137"/>
                    </a:srgbClr>
                  </a:outerShdw>
                </a:effectLst>
              </a:rPr>
              <a:t>Кузьминская</a:t>
            </a:r>
            <a:r>
              <a:rPr lang="ru-RU" sz="2000" b="1" u="sng" dirty="0">
                <a:effectLst>
                  <a:outerShdw blurRad="38100" dist="38100" dir="2700000" algn="tl">
                    <a:srgbClr val="000000">
                      <a:alpha val="43137"/>
                    </a:srgbClr>
                  </a:outerShdw>
                </a:effectLst>
              </a:rPr>
              <a:t>, Цветочная, Школьная, Просторная, Семейная, Дружная, Радужная, Надежды, Светлая, Добрая, Урожайная, Грибная, Полевая, Озерная, Ровная, Тополиная, проезды Озерный, </a:t>
            </a:r>
            <a:r>
              <a:rPr lang="ru-RU" sz="2000" b="1" u="sng" dirty="0" err="1">
                <a:effectLst>
                  <a:outerShdw blurRad="38100" dist="38100" dir="2700000" algn="tl">
                    <a:srgbClr val="000000">
                      <a:alpha val="43137"/>
                    </a:srgbClr>
                  </a:outerShdw>
                </a:effectLst>
              </a:rPr>
              <a:t>Бокинский</a:t>
            </a:r>
            <a:r>
              <a:rPr lang="ru-RU" sz="2000" b="1" u="sng" dirty="0">
                <a:effectLst>
                  <a:outerShdw blurRad="38100" dist="38100" dir="2700000" algn="tl">
                    <a:srgbClr val="000000">
                      <a:alpha val="43137"/>
                    </a:srgbClr>
                  </a:outerShdw>
                </a:effectLst>
              </a:rPr>
              <a:t>,  Железнодорожный, проспект Труда.</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294" y="-238919"/>
            <a:ext cx="1727051" cy="1727051"/>
          </a:xfrm>
          <a:prstGeom prst="rect">
            <a:avLst/>
          </a:prstGeom>
        </p:spPr>
      </p:pic>
    </p:spTree>
    <p:extLst>
      <p:ext uri="{BB962C8B-B14F-4D97-AF65-F5344CB8AC3E}">
        <p14:creationId xmlns:p14="http://schemas.microsoft.com/office/powerpoint/2010/main" val="9885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1"/>
            <a:ext cx="9250230" cy="1124744"/>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297165" y="217017"/>
            <a:ext cx="8823171"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ЛЬГОТНОЕ ЗАЧИСЛЕНИЕ</a:t>
            </a:r>
          </a:p>
        </p:txBody>
      </p:sp>
      <p:sp>
        <p:nvSpPr>
          <p:cNvPr id="15" name="Объект 14"/>
          <p:cNvSpPr>
            <a:spLocks noGrp="1"/>
          </p:cNvSpPr>
          <p:nvPr>
            <p:ph idx="1"/>
          </p:nvPr>
        </p:nvSpPr>
        <p:spPr>
          <a:xfrm>
            <a:off x="230146" y="1454298"/>
            <a:ext cx="11770510" cy="5215062"/>
          </a:xfrm>
        </p:spPr>
        <p:txBody>
          <a:bodyPr>
            <a:normAutofit/>
          </a:bodyPr>
          <a:lstStyle/>
          <a:p>
            <a:pPr marL="0" indent="0">
              <a:lnSpc>
                <a:spcPct val="120000"/>
              </a:lnSpc>
              <a:buNone/>
            </a:pPr>
            <a:r>
              <a:rPr lang="ru-RU" sz="2800" b="1" spc="50" dirty="0">
                <a:ln w="11430"/>
                <a:solidFill>
                  <a:srgbClr val="FF0000"/>
                </a:solidFill>
              </a:rPr>
              <a:t>ВНЕОЧЕРЕДНОЙ ПРИЁМ</a:t>
            </a:r>
          </a:p>
          <a:p>
            <a:pPr marL="0" lvl="0" indent="0">
              <a:lnSpc>
                <a:spcPct val="120000"/>
              </a:lnSpc>
              <a:buNone/>
            </a:pPr>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743" y="-172686"/>
            <a:ext cx="1977889" cy="1977889"/>
          </a:xfrm>
          <a:prstGeom prst="rect">
            <a:avLst/>
          </a:prstGeom>
        </p:spPr>
      </p:pic>
      <p:sp>
        <p:nvSpPr>
          <p:cNvPr id="2" name="Прямоугольник 1"/>
          <p:cNvSpPr/>
          <p:nvPr/>
        </p:nvSpPr>
        <p:spPr>
          <a:xfrm>
            <a:off x="695400" y="2134756"/>
            <a:ext cx="10873208" cy="4524315"/>
          </a:xfrm>
          <a:prstGeom prst="rect">
            <a:avLst/>
          </a:prstGeom>
          <a:ln>
            <a:solidFill>
              <a:schemeClr val="bg1"/>
            </a:solidFill>
          </a:ln>
        </p:spPr>
        <p:txBody>
          <a:bodyPr wrap="square">
            <a:spAutoFit/>
          </a:bodyPr>
          <a:lstStyle/>
          <a:p>
            <a:pPr indent="342900" algn="just">
              <a:spcAft>
                <a:spcPts val="0"/>
              </a:spcAft>
            </a:pPr>
            <a:r>
              <a:rPr lang="ru-RU" sz="3200" b="1" dirty="0" smtClean="0">
                <a:latin typeface="+mj-lt"/>
                <a:ea typeface="Times New Roman" panose="02020603050405020304" pitchFamily="18" charset="0"/>
              </a:rPr>
              <a:t>Во внеочередном порядке предоставляются места в государственных и муниципальных общеобразовательных организациях детям, указанным в </a:t>
            </a:r>
            <a:r>
              <a:rPr lang="ru-RU" sz="3200" b="1" dirty="0" smtClean="0">
                <a:solidFill>
                  <a:schemeClr val="accent3"/>
                </a:solidFill>
                <a:latin typeface="+mj-lt"/>
                <a:ea typeface="Times New Roman" panose="02020603050405020304" pitchFamily="18" charset="0"/>
                <a:hlinkClick r:id="rId4"/>
              </a:rPr>
              <a:t>пункте 8 статьи 24</a:t>
            </a:r>
            <a:r>
              <a:rPr lang="ru-RU" sz="3200" b="1" dirty="0" smtClean="0">
                <a:solidFill>
                  <a:schemeClr val="accent3"/>
                </a:solidFill>
                <a:latin typeface="+mj-lt"/>
                <a:ea typeface="Times New Roman" panose="02020603050405020304" pitchFamily="18" charset="0"/>
              </a:rPr>
              <a:t> </a:t>
            </a:r>
            <a:r>
              <a:rPr lang="ru-RU" sz="3200" b="1" dirty="0" smtClean="0">
                <a:latin typeface="+mj-lt"/>
                <a:ea typeface="Times New Roman" panose="02020603050405020304" pitchFamily="18" charset="0"/>
              </a:rPr>
              <a:t>Федерального закона от 27 мая 1998 г. N 76-ФЗ "О статусе военнослужащих", и детям, указанным в </a:t>
            </a:r>
            <a:r>
              <a:rPr lang="ru-RU" sz="3200" b="1" dirty="0" smtClean="0">
                <a:solidFill>
                  <a:schemeClr val="accent3"/>
                </a:solidFill>
                <a:latin typeface="+mj-lt"/>
                <a:ea typeface="Times New Roman" panose="02020603050405020304" pitchFamily="18" charset="0"/>
                <a:hlinkClick r:id="rId5"/>
              </a:rPr>
              <a:t>статье 28.1</a:t>
            </a:r>
            <a:r>
              <a:rPr lang="ru-RU" sz="3200" b="1" dirty="0" smtClean="0">
                <a:solidFill>
                  <a:schemeClr val="accent3"/>
                </a:solidFill>
                <a:latin typeface="+mj-lt"/>
                <a:ea typeface="Times New Roman" panose="02020603050405020304" pitchFamily="18" charset="0"/>
              </a:rPr>
              <a:t> </a:t>
            </a:r>
            <a:r>
              <a:rPr lang="ru-RU" sz="3200" b="1" dirty="0" smtClean="0">
                <a:latin typeface="+mj-lt"/>
                <a:ea typeface="Times New Roman" panose="02020603050405020304" pitchFamily="18" charset="0"/>
              </a:rPr>
              <a:t>Федерального закона от 3 июля 2016 г. N 226-ФЗ "О войсках национальной гвардии Российской Федерации", по месту жительства их семей</a:t>
            </a:r>
          </a:p>
          <a:p>
            <a:pPr algn="just">
              <a:spcAft>
                <a:spcPts val="0"/>
              </a:spcAft>
            </a:pPr>
            <a:endParaRPr lang="ru-RU" sz="3200" b="1" dirty="0">
              <a:effectLst/>
              <a:latin typeface="+mj-lt"/>
              <a:ea typeface="Times New Roman" panose="02020603050405020304" pitchFamily="18" charset="0"/>
            </a:endParaRPr>
          </a:p>
        </p:txBody>
      </p:sp>
    </p:spTree>
    <p:extLst>
      <p:ext uri="{BB962C8B-B14F-4D97-AF65-F5344CB8AC3E}">
        <p14:creationId xmlns:p14="http://schemas.microsoft.com/office/powerpoint/2010/main" val="46641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1"/>
            <a:ext cx="9250230" cy="1124744"/>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297165" y="217017"/>
            <a:ext cx="8823171"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006C31"/>
                </a:solidFill>
                <a:effectLst>
                  <a:outerShdw blurRad="38100" dist="38100" dir="2700000" algn="tl">
                    <a:srgbClr val="000000">
                      <a:alpha val="43137"/>
                    </a:srgbClr>
                  </a:outerShdw>
                </a:effectLst>
              </a:rPr>
              <a:t>ЛЬГОТНОЕ </a:t>
            </a:r>
            <a:r>
              <a:rPr lang="ru-RU" sz="4000" b="1" spc="50" dirty="0" smtClean="0">
                <a:ln w="11430"/>
                <a:solidFill>
                  <a:srgbClr val="006C31"/>
                </a:solidFill>
                <a:effectLst>
                  <a:outerShdw blurRad="38100" dist="38100" dir="2700000" algn="tl">
                    <a:srgbClr val="000000">
                      <a:alpha val="43137"/>
                    </a:srgbClr>
                  </a:outerShdw>
                </a:effectLst>
              </a:rPr>
              <a:t>ЗАЧИСЛЕНИЕ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70510" cy="5215062"/>
          </a:xfrm>
        </p:spPr>
        <p:txBody>
          <a:bodyPr>
            <a:normAutofit/>
          </a:bodyPr>
          <a:lstStyle/>
          <a:p>
            <a:pPr marL="0" indent="0">
              <a:buNone/>
            </a:pPr>
            <a:r>
              <a:rPr lang="ru-RU" b="1" spc="50" dirty="0" smtClean="0">
                <a:ln w="11430"/>
                <a:solidFill>
                  <a:srgbClr val="FF0000"/>
                </a:solidFill>
              </a:rPr>
              <a:t>ПЕРВООЧЕРЕДНОЙ ПРИЁМ</a:t>
            </a:r>
            <a:endParaRPr lang="ru-RU" b="1" spc="50" dirty="0">
              <a:ln w="11430"/>
              <a:solidFill>
                <a:srgbClr val="FF0000"/>
              </a:solidFill>
            </a:endParaRP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743" y="-172686"/>
            <a:ext cx="1977889" cy="1977889"/>
          </a:xfrm>
          <a:prstGeom prst="rect">
            <a:avLst/>
          </a:prstGeom>
        </p:spPr>
      </p:pic>
      <p:sp>
        <p:nvSpPr>
          <p:cNvPr id="2" name="Прямоугольник 1"/>
          <p:cNvSpPr/>
          <p:nvPr/>
        </p:nvSpPr>
        <p:spPr>
          <a:xfrm>
            <a:off x="230146" y="2134757"/>
            <a:ext cx="11554486" cy="4524315"/>
          </a:xfrm>
          <a:prstGeom prst="rect">
            <a:avLst/>
          </a:prstGeom>
        </p:spPr>
        <p:txBody>
          <a:bodyPr wrap="square">
            <a:spAutoFit/>
          </a:bodyPr>
          <a:lstStyle/>
          <a:p>
            <a:pPr indent="342900" algn="just">
              <a:spcBef>
                <a:spcPts val="1000"/>
              </a:spcBef>
              <a:spcAft>
                <a:spcPts val="0"/>
              </a:spcAft>
            </a:pPr>
            <a:r>
              <a:rPr lang="ru-RU" dirty="0" smtClean="0">
                <a:latin typeface="Arial" panose="020B0604020202020204" pitchFamily="34" charset="0"/>
                <a:ea typeface="Times New Roman" panose="02020603050405020304" pitchFamily="18" charset="0"/>
              </a:rPr>
              <a:t> </a:t>
            </a:r>
            <a:r>
              <a:rPr lang="ru-RU" sz="2400" b="1" dirty="0">
                <a:latin typeface="+mj-lt"/>
                <a:ea typeface="Times New Roman" panose="02020603050405020304" pitchFamily="18" charset="0"/>
              </a:rPr>
              <a:t>В первоочередном порядке предоставляются места в государственных и муниципальных общеобразовательных организациях детям, указанным в </a:t>
            </a:r>
            <a:r>
              <a:rPr lang="ru-RU" sz="2400" b="1" dirty="0">
                <a:solidFill>
                  <a:srgbClr val="0000FF"/>
                </a:solidFill>
                <a:latin typeface="+mj-lt"/>
                <a:ea typeface="Times New Roman" panose="02020603050405020304" pitchFamily="18" charset="0"/>
                <a:hlinkClick r:id="rId4"/>
              </a:rPr>
              <a:t>абзаце втором части 6 статьи 19</a:t>
            </a:r>
            <a:r>
              <a:rPr lang="ru-RU" sz="2400" b="1" dirty="0">
                <a:latin typeface="+mj-lt"/>
                <a:ea typeface="Times New Roman" panose="02020603050405020304" pitchFamily="18" charset="0"/>
              </a:rPr>
              <a:t> Федерального закона от 27 мая 1998 г. N 76-ФЗ "О статусе военнослужащих", по месту жительства их семей </a:t>
            </a:r>
            <a:r>
              <a:rPr lang="ru-RU" sz="2400" b="1" dirty="0" smtClean="0">
                <a:latin typeface="+mj-lt"/>
                <a:ea typeface="Times New Roman" panose="02020603050405020304" pitchFamily="18" charset="0"/>
              </a:rPr>
              <a:t>.</a:t>
            </a:r>
            <a:endParaRPr lang="ru-RU" sz="2400" b="1" dirty="0">
              <a:latin typeface="+mj-lt"/>
              <a:ea typeface="Times New Roman" panose="02020603050405020304" pitchFamily="18" charset="0"/>
            </a:endParaRPr>
          </a:p>
          <a:p>
            <a:pPr indent="342900" algn="just">
              <a:spcAft>
                <a:spcPts val="0"/>
              </a:spcAft>
            </a:pPr>
            <a:r>
              <a:rPr lang="ru-RU" sz="2400" b="1" dirty="0">
                <a:latin typeface="+mj-lt"/>
                <a:ea typeface="Times New Roman" panose="02020603050405020304" pitchFamily="18" charset="0"/>
              </a:rPr>
              <a:t>В первоочередном порядке также предоставляются места в общеобразовательных организациях по месту жительства независимо от формы собственности детям, указанным в </a:t>
            </a:r>
            <a:r>
              <a:rPr lang="ru-RU" sz="2400" b="1" dirty="0">
                <a:solidFill>
                  <a:srgbClr val="0000FF"/>
                </a:solidFill>
                <a:latin typeface="+mj-lt"/>
                <a:ea typeface="Times New Roman" panose="02020603050405020304" pitchFamily="18" charset="0"/>
                <a:hlinkClick r:id="rId5"/>
              </a:rPr>
              <a:t>части 6 статьи 46</a:t>
            </a:r>
            <a:r>
              <a:rPr lang="ru-RU" sz="2400" b="1" dirty="0">
                <a:latin typeface="+mj-lt"/>
                <a:ea typeface="Times New Roman" panose="02020603050405020304" pitchFamily="18" charset="0"/>
              </a:rPr>
              <a:t> Федерального закона от 7 февраля 2011 г. N 3-ФЗ "О полиции</a:t>
            </a:r>
            <a:r>
              <a:rPr lang="ru-RU" sz="2400" b="1" dirty="0" smtClean="0">
                <a:latin typeface="+mj-lt"/>
                <a:ea typeface="Times New Roman" panose="02020603050405020304" pitchFamily="18" charset="0"/>
              </a:rPr>
              <a:t>", </a:t>
            </a:r>
            <a:r>
              <a:rPr lang="ru-RU" sz="2400" b="1" dirty="0">
                <a:latin typeface="+mj-lt"/>
                <a:ea typeface="Times New Roman" panose="02020603050405020304" pitchFamily="18" charset="0"/>
              </a:rPr>
              <a:t>детям сотрудников органов внутренних дел, не являющихся сотрудниками </a:t>
            </a:r>
            <a:r>
              <a:rPr lang="ru-RU" sz="2400" b="1" dirty="0" smtClean="0">
                <a:latin typeface="+mj-lt"/>
                <a:ea typeface="Times New Roman" panose="02020603050405020304" pitchFamily="18" charset="0"/>
              </a:rPr>
              <a:t>полиции, </a:t>
            </a:r>
            <a:r>
              <a:rPr lang="ru-RU" sz="2400" b="1" dirty="0">
                <a:latin typeface="+mj-lt"/>
                <a:ea typeface="Times New Roman" panose="02020603050405020304" pitchFamily="18" charset="0"/>
              </a:rPr>
              <a:t>и детям, указанным в </a:t>
            </a:r>
            <a:r>
              <a:rPr lang="ru-RU" sz="2400" b="1" dirty="0">
                <a:solidFill>
                  <a:srgbClr val="0000FF"/>
                </a:solidFill>
                <a:latin typeface="+mj-lt"/>
                <a:ea typeface="Times New Roman" panose="02020603050405020304" pitchFamily="18" charset="0"/>
                <a:hlinkClick r:id="rId6"/>
              </a:rPr>
              <a:t>части 14 статьи 3</a:t>
            </a:r>
            <a:r>
              <a:rPr lang="ru-RU" sz="2400" b="1" dirty="0">
                <a:latin typeface="+mj-lt"/>
                <a:ea typeface="Times New Roman" panose="02020603050405020304" pitchFamily="18" charset="0"/>
              </a:rPr>
              <a:t> Федерального закона от 30 декабря 2012 г. N 283-ФЗ "О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 </a:t>
            </a:r>
          </a:p>
        </p:txBody>
      </p:sp>
    </p:spTree>
    <p:extLst>
      <p:ext uri="{BB962C8B-B14F-4D97-AF65-F5344CB8AC3E}">
        <p14:creationId xmlns:p14="http://schemas.microsoft.com/office/powerpoint/2010/main" val="169061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124743"/>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23432" y="208428"/>
            <a:ext cx="9597393"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solidFill>
                  <a:srgbClr val="006C31"/>
                </a:solidFill>
                <a:effectLst>
                  <a:outerShdw blurRad="38100" dist="38100" dir="2700000" algn="tl">
                    <a:srgbClr val="000000">
                      <a:alpha val="43137"/>
                    </a:srgbClr>
                  </a:outerShdw>
                </a:effectLst>
              </a:rPr>
              <a:t>ЛЬГОТНОЕ ЗАЧИСЛЕНИЕ</a:t>
            </a:r>
          </a:p>
        </p:txBody>
      </p:sp>
      <p:sp>
        <p:nvSpPr>
          <p:cNvPr id="15" name="Объект 14"/>
          <p:cNvSpPr>
            <a:spLocks noGrp="1"/>
          </p:cNvSpPr>
          <p:nvPr>
            <p:ph idx="1"/>
          </p:nvPr>
        </p:nvSpPr>
        <p:spPr>
          <a:xfrm>
            <a:off x="230146" y="1454298"/>
            <a:ext cx="11770510" cy="5215062"/>
          </a:xfrm>
        </p:spPr>
        <p:txBody>
          <a:bodyPr>
            <a:normAutofit fontScale="85000" lnSpcReduction="10000"/>
          </a:bodyPr>
          <a:lstStyle/>
          <a:p>
            <a:pPr marL="0" indent="0" algn="just">
              <a:lnSpc>
                <a:spcPct val="120000"/>
              </a:lnSpc>
              <a:buNone/>
            </a:pPr>
            <a:r>
              <a:rPr lang="ru-RU" b="1" dirty="0" smtClean="0"/>
              <a:t>     </a:t>
            </a:r>
            <a:r>
              <a:rPr lang="ru-RU" b="1" spc="50" dirty="0" smtClean="0">
                <a:ln w="11430"/>
                <a:solidFill>
                  <a:srgbClr val="FF0000"/>
                </a:solidFill>
              </a:rPr>
              <a:t>ПРЕИМУЩЕСТВЕННЫЙ </a:t>
            </a:r>
            <a:r>
              <a:rPr lang="ru-RU" b="1" spc="50" dirty="0">
                <a:ln w="11430"/>
                <a:solidFill>
                  <a:srgbClr val="FF0000"/>
                </a:solidFill>
              </a:rPr>
              <a:t>ПРИЁМ</a:t>
            </a:r>
          </a:p>
          <a:p>
            <a:pPr marL="0" indent="0" algn="just">
              <a:lnSpc>
                <a:spcPct val="120000"/>
              </a:lnSpc>
              <a:buNone/>
            </a:pPr>
            <a:r>
              <a:rPr lang="ru-RU" b="1" dirty="0" smtClean="0"/>
              <a:t>Ребенок</a:t>
            </a:r>
            <a:r>
              <a:rPr lang="ru-RU" b="1" dirty="0"/>
              <a:t>, в том числе усыновлённый (удочерённый) или находящийся под опекой или попечительством в семье, включая приёмную семью либо в случаях, предусмотренных законами субъектов Российской Федерации, патронатную семью, имеет право преимущественного приема на обучение по основным общеобразовательным </a:t>
            </a:r>
            <a:r>
              <a:rPr lang="ru-RU" b="1" dirty="0" smtClean="0"/>
              <a:t>программам, </a:t>
            </a:r>
            <a:r>
              <a:rPr lang="ru-RU" b="1" dirty="0"/>
              <a:t>если в нем обучаются его брат и (или) сестра (полнородные и </a:t>
            </a:r>
            <a:r>
              <a:rPr lang="ru-RU" b="1" dirty="0" err="1"/>
              <a:t>неполнородные</a:t>
            </a:r>
            <a:r>
              <a:rPr lang="ru-RU" b="1" dirty="0"/>
              <a:t>, усыновлённые (удочерённые),  дети, опекунами (попечителями) которых являются родители (законные представители) этого ребёнка, или дети, родителями (законными представителями) которых являются опекуны (попечители) этого ребёнка. </a:t>
            </a:r>
          </a:p>
          <a:p>
            <a:pPr marL="0" lvl="0" indent="0" algn="just">
              <a:lnSpc>
                <a:spcPct val="120000"/>
              </a:lnSpc>
              <a:buNone/>
            </a:pPr>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111" y="-523591"/>
            <a:ext cx="1977889" cy="1977889"/>
          </a:xfrm>
          <a:prstGeom prst="rect">
            <a:avLst/>
          </a:prstGeom>
        </p:spPr>
      </p:pic>
    </p:spTree>
    <p:extLst>
      <p:ext uri="{BB962C8B-B14F-4D97-AF65-F5344CB8AC3E}">
        <p14:creationId xmlns:p14="http://schemas.microsoft.com/office/powerpoint/2010/main" val="183305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1565</Words>
  <Application>Microsoft Office PowerPoint</Application>
  <PresentationFormat>Широкоэкранный</PresentationFormat>
  <Paragraphs>183</Paragraphs>
  <Slides>32</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Arial Black</vt:lpstr>
      <vt:lpstr>Arial Narrow</vt:lpstr>
      <vt:lpstr>Book Antiqua</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      При посещении общеобразовательной организации и (или) очном взаимодействии с уполномоченными должностными лицами общеобразовательной организации родитель(и) (законный(ые) представитель(и)) ребенка предъявляет(ют) оригиналы документов.</vt:lpstr>
      <vt:lpstr>             Родитель(и) (законный(ые) представитель(и)) ребенка, являющегося иностранным гражданином или лицом без гражданства, дополнительно предъявляет(ют) документ, подтверждающий родство заявителя(ей) (или законность представления прав ребенка), и документ, подтверждающий право ребенка на пребывание в        Российской Федерации.                                                                                             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 </vt:lpstr>
      <vt:lpstr>               Родитель(и) (законный(ые) представитель(и)) ребенка имеет право по своему усмотрению представлять другие документы</vt:lpstr>
      <vt:lpstr>              Заявление оформляется на русском языке, не допускается использование сокращений слов и аббревиатур, тексты документов должны быть написаны разборчиво, фамилии, имена и отчества (при наличии) физических лиц, адреса их мест жительства написаны полностью; не должны содержать подчисток, приписок, зачеркнутых слов и иных не оговоренных исправлений, а также иметь повреждений, наличие которых не позволяет однозначно истолковать их содержание, документы должны быть скреплены печатями, иметь надлежащие подписи сторон или определенных законодательством должностных лиц. Заявление может быть исполнено в рукописном или печатном виде. </vt:lpstr>
      <vt:lpstr>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Олейникова</dc:creator>
  <cp:lastModifiedBy>Галина Кузнецова</cp:lastModifiedBy>
  <cp:revision>105</cp:revision>
  <dcterms:created xsi:type="dcterms:W3CDTF">2022-03-22T05:17:44Z</dcterms:created>
  <dcterms:modified xsi:type="dcterms:W3CDTF">2024-03-26T07:11:09Z</dcterms:modified>
</cp:coreProperties>
</file>