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0" r:id="rId3"/>
    <p:sldId id="271" r:id="rId4"/>
    <p:sldId id="272" r:id="rId5"/>
    <p:sldId id="301" r:id="rId6"/>
    <p:sldId id="314" r:id="rId7"/>
    <p:sldId id="315" r:id="rId8"/>
    <p:sldId id="316" r:id="rId9"/>
    <p:sldId id="304" r:id="rId10"/>
    <p:sldId id="305" r:id="rId11"/>
    <p:sldId id="307" r:id="rId12"/>
    <p:sldId id="308" r:id="rId13"/>
    <p:sldId id="274" r:id="rId14"/>
    <p:sldId id="325" r:id="rId15"/>
    <p:sldId id="312" r:id="rId16"/>
    <p:sldId id="311" r:id="rId17"/>
    <p:sldId id="313" r:id="rId18"/>
    <p:sldId id="282" r:id="rId19"/>
    <p:sldId id="288" r:id="rId20"/>
    <p:sldId id="290" r:id="rId21"/>
    <p:sldId id="291" r:id="rId22"/>
    <p:sldId id="293" r:id="rId23"/>
    <p:sldId id="294" r:id="rId24"/>
    <p:sldId id="295" r:id="rId25"/>
    <p:sldId id="280" r:id="rId26"/>
    <p:sldId id="296" r:id="rId27"/>
    <p:sldId id="297" r:id="rId28"/>
    <p:sldId id="298" r:id="rId29"/>
    <p:sldId id="317" r:id="rId30"/>
    <p:sldId id="318" r:id="rId31"/>
    <p:sldId id="319" r:id="rId32"/>
    <p:sldId id="320" r:id="rId33"/>
    <p:sldId id="322" r:id="rId34"/>
    <p:sldId id="323" r:id="rId35"/>
    <p:sldId id="324" r:id="rId36"/>
    <p:sldId id="326" r:id="rId37"/>
    <p:sldId id="300" r:id="rId38"/>
    <p:sldId id="327"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003E1C"/>
    <a:srgbClr val="00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p:cViewPr varScale="1">
        <p:scale>
          <a:sx n="116" d="100"/>
          <a:sy n="116" d="100"/>
        </p:scale>
        <p:origin x="3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F6FBC-374D-44BC-9695-1F43DADFCF88}" type="datetimeFigureOut">
              <a:rPr lang="ru-RU" smtClean="0"/>
              <a:t>25.03.2025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77798-D002-48EA-B98B-0D7734D62F5C}" type="slidenum">
              <a:rPr lang="ru-RU" smtClean="0"/>
              <a:t>‹#›</a:t>
            </a:fld>
            <a:endParaRPr lang="ru-RU"/>
          </a:p>
        </p:txBody>
      </p:sp>
    </p:spTree>
    <p:extLst>
      <p:ext uri="{BB962C8B-B14F-4D97-AF65-F5344CB8AC3E}">
        <p14:creationId xmlns:p14="http://schemas.microsoft.com/office/powerpoint/2010/main" val="185380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11</a:t>
            </a:fld>
            <a:endParaRPr lang="ru-RU"/>
          </a:p>
        </p:txBody>
      </p:sp>
    </p:spTree>
    <p:extLst>
      <p:ext uri="{BB962C8B-B14F-4D97-AF65-F5344CB8AC3E}">
        <p14:creationId xmlns:p14="http://schemas.microsoft.com/office/powerpoint/2010/main" val="293028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577798-D002-48EA-B98B-0D7734D62F5C}" type="slidenum">
              <a:rPr lang="ru-RU" smtClean="0"/>
              <a:t>12</a:t>
            </a:fld>
            <a:endParaRPr lang="ru-RU"/>
          </a:p>
        </p:txBody>
      </p:sp>
    </p:spTree>
    <p:extLst>
      <p:ext uri="{BB962C8B-B14F-4D97-AF65-F5344CB8AC3E}">
        <p14:creationId xmlns:p14="http://schemas.microsoft.com/office/powerpoint/2010/main" val="18861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46570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6737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19085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202341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56434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81EDCC0-5242-4914-9D37-36CA70271224}" type="datetimeFigureOut">
              <a:rPr lang="ru-RU" smtClean="0"/>
              <a:t>25.03.2025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25982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81EDCC0-5242-4914-9D37-36CA70271224}" type="datetimeFigureOut">
              <a:rPr lang="ru-RU" smtClean="0"/>
              <a:t>25.03.2025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24493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81EDCC0-5242-4914-9D37-36CA70271224}" type="datetimeFigureOut">
              <a:rPr lang="ru-RU" smtClean="0"/>
              <a:t>25.03.2025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26992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1EDCC0-5242-4914-9D37-36CA70271224}" type="datetimeFigureOut">
              <a:rPr lang="ru-RU" smtClean="0"/>
              <a:t>25.03.2025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48128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1EDCC0-5242-4914-9D37-36CA70271224}" type="datetimeFigureOut">
              <a:rPr lang="ru-RU" smtClean="0"/>
              <a:t>25.03.2025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1576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81EDCC0-5242-4914-9D37-36CA70271224}" type="datetimeFigureOut">
              <a:rPr lang="ru-RU" smtClean="0"/>
              <a:t>25.03.2025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8A745A-8E65-4B66-905C-37F28EEE1885}" type="slidenum">
              <a:rPr lang="ru-RU" smtClean="0"/>
              <a:t>‹#›</a:t>
            </a:fld>
            <a:endParaRPr lang="ru-RU"/>
          </a:p>
        </p:txBody>
      </p:sp>
    </p:spTree>
    <p:extLst>
      <p:ext uri="{BB962C8B-B14F-4D97-AF65-F5344CB8AC3E}">
        <p14:creationId xmlns:p14="http://schemas.microsoft.com/office/powerpoint/2010/main" val="348593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EDCC0-5242-4914-9D37-36CA70271224}" type="datetimeFigureOut">
              <a:rPr lang="ru-RU" smtClean="0"/>
              <a:t>25.03.2025</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A745A-8E65-4B66-905C-37F28EEE1885}" type="slidenum">
              <a:rPr lang="ru-RU" smtClean="0"/>
              <a:t>‹#›</a:t>
            </a:fld>
            <a:endParaRPr lang="ru-RU"/>
          </a:p>
        </p:txBody>
      </p:sp>
    </p:spTree>
    <p:extLst>
      <p:ext uri="{BB962C8B-B14F-4D97-AF65-F5344CB8AC3E}">
        <p14:creationId xmlns:p14="http://schemas.microsoft.com/office/powerpoint/2010/main" val="334842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C:\Users\Priemnaya\Desktop\Бейджи\WhatsApp Image 2021-08-21 at 16.08.10 — копия.jpeg"/>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848528" y="116632"/>
            <a:ext cx="1191620" cy="129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911424" y="280707"/>
            <a:ext cx="8784975" cy="836126"/>
          </a:xfrm>
          <a:prstGeom prst="rect">
            <a:avLst/>
          </a:prstGeom>
        </p:spPr>
        <p:txBody>
          <a:bodyPr wrap="square">
            <a:spAutoFit/>
          </a:bodyPr>
          <a:lstStyle/>
          <a:p>
            <a:pPr algn="ctr">
              <a:spcAft>
                <a:spcPts val="1000"/>
              </a:spcAft>
            </a:pPr>
            <a:r>
              <a:rPr lang="ru-RU" sz="2000" b="1" i="1" dirty="0">
                <a:solidFill>
                  <a:schemeClr val="tx2">
                    <a:lumMod val="50000"/>
                  </a:schemeClr>
                </a:solidFill>
                <a:latin typeface="+mj-lt"/>
                <a:ea typeface="Calibri"/>
                <a:cs typeface="Times New Roman"/>
              </a:rPr>
              <a:t>Муниципальное бюджетное общеобразовательное учреждение</a:t>
            </a:r>
            <a:endParaRPr lang="ru-RU" sz="2000" b="1" dirty="0">
              <a:solidFill>
                <a:schemeClr val="tx2">
                  <a:lumMod val="50000"/>
                </a:schemeClr>
              </a:solidFill>
              <a:latin typeface="+mj-lt"/>
              <a:ea typeface="Calibri"/>
              <a:cs typeface="Times New Roman"/>
            </a:endParaRPr>
          </a:p>
          <a:p>
            <a:pPr algn="ctr">
              <a:spcAft>
                <a:spcPts val="1000"/>
              </a:spcAft>
            </a:pPr>
            <a:r>
              <a:rPr lang="ru-RU" sz="2000" b="1" i="1" dirty="0">
                <a:solidFill>
                  <a:schemeClr val="tx2">
                    <a:lumMod val="50000"/>
                  </a:schemeClr>
                </a:solidFill>
                <a:latin typeface="+mj-lt"/>
                <a:ea typeface="Calibri"/>
                <a:cs typeface="Times New Roman"/>
              </a:rPr>
              <a:t> «Школа - ЭКОТЕХ»  г. Котовска Тамбовской области</a:t>
            </a:r>
            <a:endParaRPr lang="ru-RU" sz="2000" b="1" dirty="0">
              <a:solidFill>
                <a:schemeClr val="tx2">
                  <a:lumMod val="50000"/>
                </a:schemeClr>
              </a:solidFill>
              <a:latin typeface="+mj-lt"/>
              <a:ea typeface="Calibri"/>
              <a:cs typeface="Times New Roman"/>
            </a:endParaRPr>
          </a:p>
        </p:txBody>
      </p:sp>
      <p:sp>
        <p:nvSpPr>
          <p:cNvPr id="15" name="Прямоугольник 14"/>
          <p:cNvSpPr/>
          <p:nvPr/>
        </p:nvSpPr>
        <p:spPr>
          <a:xfrm>
            <a:off x="2728533" y="5733256"/>
            <a:ext cx="6060901" cy="523220"/>
          </a:xfrm>
          <a:prstGeom prst="rect">
            <a:avLst/>
          </a:prstGeom>
        </p:spPr>
        <p:txBody>
          <a:bodyPr wrap="square">
            <a:spAutoFit/>
          </a:bodyPr>
          <a:lstStyle/>
          <a:p>
            <a:pPr algn="ctr">
              <a:spcAft>
                <a:spcPts val="1000"/>
              </a:spcAft>
            </a:pPr>
            <a:r>
              <a:rPr lang="ru-RU" sz="2800" b="1" dirty="0" smtClean="0">
                <a:solidFill>
                  <a:srgbClr val="003964"/>
                </a:solidFill>
                <a:latin typeface="+mj-lt"/>
                <a:ea typeface="Calibri"/>
                <a:cs typeface="Times New Roman"/>
              </a:rPr>
              <a:t>25 марта 2025 г</a:t>
            </a:r>
            <a:endParaRPr lang="ru-RU" sz="2800" b="1" dirty="0">
              <a:solidFill>
                <a:srgbClr val="003964"/>
              </a:solidFill>
              <a:latin typeface="+mj-lt"/>
              <a:ea typeface="Calibri"/>
              <a:cs typeface="Times New Roman"/>
            </a:endParaRPr>
          </a:p>
        </p:txBody>
      </p:sp>
      <p:sp>
        <p:nvSpPr>
          <p:cNvPr id="2" name="Прямоугольник 1"/>
          <p:cNvSpPr/>
          <p:nvPr/>
        </p:nvSpPr>
        <p:spPr>
          <a:xfrm>
            <a:off x="1055440" y="2551837"/>
            <a:ext cx="9145015" cy="1569660"/>
          </a:xfrm>
          <a:prstGeom prst="rect">
            <a:avLst/>
          </a:prstGeom>
        </p:spPr>
        <p:txBody>
          <a:bodyPr wrap="square">
            <a:spAutoFit/>
          </a:bodyPr>
          <a:lstStyle/>
          <a:p>
            <a:pPr algn="ctr"/>
            <a:r>
              <a:rPr lang="ru-RU" sz="4800" b="1" dirty="0">
                <a:solidFill>
                  <a:schemeClr val="accent1">
                    <a:lumMod val="50000"/>
                  </a:schemeClr>
                </a:solidFill>
              </a:rPr>
              <a:t>ПЕРВОКЛАССНИК </a:t>
            </a:r>
            <a:r>
              <a:rPr lang="ru-RU" sz="4800" b="1" dirty="0" smtClean="0">
                <a:solidFill>
                  <a:schemeClr val="accent1">
                    <a:lumMod val="50000"/>
                  </a:schemeClr>
                </a:solidFill>
              </a:rPr>
              <a:t>2025-2026</a:t>
            </a:r>
            <a:endParaRPr lang="ru-RU" sz="4800" b="1" dirty="0">
              <a:solidFill>
                <a:schemeClr val="accent1">
                  <a:lumMod val="50000"/>
                </a:schemeClr>
              </a:solidFill>
            </a:endParaRPr>
          </a:p>
          <a:p>
            <a:pPr algn="ctr"/>
            <a:r>
              <a:rPr lang="ru-RU" sz="2400" b="1" dirty="0">
                <a:solidFill>
                  <a:schemeClr val="accent6">
                    <a:lumMod val="50000"/>
                  </a:schemeClr>
                </a:solidFill>
              </a:rPr>
              <a:t>(</a:t>
            </a:r>
            <a:r>
              <a:rPr lang="ru-RU" sz="2400" b="1" dirty="0">
                <a:solidFill>
                  <a:schemeClr val="accent6">
                    <a:lumMod val="50000"/>
                  </a:schemeClr>
                </a:solidFill>
                <a:cs typeface="Times New Roman" panose="02020603050405020304" pitchFamily="18" charset="0"/>
              </a:rPr>
              <a:t>Информация для родителей (законных представителей) </a:t>
            </a:r>
          </a:p>
          <a:p>
            <a:pPr algn="ctr"/>
            <a:r>
              <a:rPr lang="ru-RU" sz="2400" b="1" dirty="0">
                <a:solidFill>
                  <a:schemeClr val="accent6">
                    <a:lumMod val="50000"/>
                  </a:schemeClr>
                </a:solidFill>
                <a:cs typeface="Times New Roman" panose="02020603050405020304" pitchFamily="18" charset="0"/>
              </a:rPr>
              <a:t>будущих первоклассников)</a:t>
            </a:r>
            <a:endParaRPr lang="ru-RU" sz="2400" b="1" dirty="0">
              <a:solidFill>
                <a:schemeClr val="accent6">
                  <a:lumMod val="50000"/>
                </a:schemeClr>
              </a:solidFill>
            </a:endParaRPr>
          </a:p>
        </p:txBody>
      </p:sp>
    </p:spTree>
    <p:extLst>
      <p:ext uri="{BB962C8B-B14F-4D97-AF65-F5344CB8AC3E}">
        <p14:creationId xmlns:p14="http://schemas.microsoft.com/office/powerpoint/2010/main" val="360845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2 этап</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ctr">
              <a:spcBef>
                <a:spcPts val="0"/>
              </a:spcBef>
              <a:buNone/>
            </a:pPr>
            <a:r>
              <a:rPr lang="ru-RU" sz="5400" b="1" dirty="0" smtClean="0">
                <a:solidFill>
                  <a:srgbClr val="FF0000"/>
                </a:solidFill>
                <a:ea typeface="Calibri" pitchFamily="34" charset="0"/>
                <a:cs typeface="Times New Roman" pitchFamily="18" charset="0"/>
              </a:rPr>
              <a:t>с 6 июля </a:t>
            </a:r>
            <a:r>
              <a:rPr lang="ru-RU" sz="5400" b="1" dirty="0">
                <a:solidFill>
                  <a:srgbClr val="FF0000"/>
                </a:solidFill>
              </a:rPr>
              <a:t>до момента заполнения свободных </a:t>
            </a:r>
            <a:r>
              <a:rPr lang="ru-RU" sz="5400" b="1" dirty="0" smtClean="0">
                <a:solidFill>
                  <a:srgbClr val="FF0000"/>
                </a:solidFill>
              </a:rPr>
              <a:t>мест, </a:t>
            </a:r>
            <a:r>
              <a:rPr lang="ru-RU" sz="5400" b="1" dirty="0">
                <a:solidFill>
                  <a:srgbClr val="FF0000"/>
                </a:solidFill>
              </a:rPr>
              <a:t>но не позднее 5 сентября текущего года</a:t>
            </a:r>
            <a:endParaRPr lang="ru-RU" sz="5400" b="1" dirty="0" smtClean="0">
              <a:solidFill>
                <a:srgbClr val="FF0000"/>
              </a:solidFill>
              <a:ea typeface="Calibri" pitchFamily="34" charset="0"/>
              <a:cs typeface="Times New Roman" pitchFamily="18" charset="0"/>
            </a:endParaRPr>
          </a:p>
          <a:p>
            <a:pPr marL="0" indent="0" algn="ctr">
              <a:spcBef>
                <a:spcPts val="0"/>
              </a:spcBef>
              <a:buNone/>
            </a:pPr>
            <a:endParaRPr lang="ru-RU" b="1" dirty="0" smtClean="0"/>
          </a:p>
          <a:p>
            <a:pPr marL="0" indent="0" algn="ctr">
              <a:spcBef>
                <a:spcPts val="0"/>
              </a:spcBef>
              <a:buNone/>
            </a:pPr>
            <a:r>
              <a:rPr lang="ru-RU" b="1" dirty="0" smtClean="0"/>
              <a:t>Зачисление </a:t>
            </a:r>
            <a:r>
              <a:rPr lang="ru-RU" b="1" dirty="0"/>
              <a:t>на свободные места в порядке </a:t>
            </a:r>
            <a:r>
              <a:rPr lang="ru-RU" b="1" dirty="0" smtClean="0"/>
              <a:t>очередности</a:t>
            </a:r>
          </a:p>
          <a:p>
            <a:pPr marL="0" indent="0" algn="ctr">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40110" y="0"/>
            <a:ext cx="1199456" cy="1733510"/>
          </a:xfrm>
          <a:prstGeom prst="rect">
            <a:avLst/>
          </a:prstGeom>
        </p:spPr>
      </p:pic>
    </p:spTree>
    <p:extLst>
      <p:ext uri="{BB962C8B-B14F-4D97-AF65-F5344CB8AC3E}">
        <p14:creationId xmlns:p14="http://schemas.microsoft.com/office/powerpoint/2010/main" val="128847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124743"/>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23432" y="208428"/>
            <a:ext cx="9597393"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ЗАПИСЬ В 1 КЛАСС</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70510" cy="5215062"/>
          </a:xfrm>
        </p:spPr>
        <p:txBody>
          <a:bodyPr>
            <a:noAutofit/>
          </a:bodyPr>
          <a:lstStyle/>
          <a:p>
            <a:pPr marL="0" indent="0">
              <a:lnSpc>
                <a:spcPct val="150000"/>
              </a:lnSpc>
              <a:buNone/>
            </a:pPr>
            <a:r>
              <a:rPr lang="ru-RU" sz="3600" b="1" dirty="0" smtClean="0"/>
              <a:t>1</a:t>
            </a:r>
            <a:r>
              <a:rPr lang="ru-RU" sz="3600" b="1" dirty="0"/>
              <a:t>. Подача заявления родителями (законными представителями) </a:t>
            </a:r>
            <a:r>
              <a:rPr lang="ru-RU" sz="3600" b="1" dirty="0" smtClean="0"/>
              <a:t>детей</a:t>
            </a:r>
            <a:endParaRPr lang="ru-RU" sz="3600" b="1" dirty="0"/>
          </a:p>
          <a:p>
            <a:pPr marL="0" indent="0">
              <a:lnSpc>
                <a:spcPct val="150000"/>
              </a:lnSpc>
              <a:buNone/>
            </a:pPr>
            <a:r>
              <a:rPr lang="ru-RU" sz="3600" b="1" dirty="0"/>
              <a:t>2. Предоставление документов в общеобразовательную </a:t>
            </a:r>
            <a:r>
              <a:rPr lang="ru-RU" sz="3600" b="1" dirty="0" smtClean="0"/>
              <a:t>организацию</a:t>
            </a:r>
            <a:endParaRPr lang="ru-RU" sz="3600" b="1" dirty="0"/>
          </a:p>
          <a:p>
            <a:pPr marL="0" indent="0">
              <a:lnSpc>
                <a:spcPct val="150000"/>
              </a:lnSpc>
              <a:buNone/>
            </a:pPr>
            <a:r>
              <a:rPr lang="ru-RU" sz="3600" b="1" dirty="0"/>
              <a:t>3. Зачисление ребенка в первый класс или отказ в зачислении</a:t>
            </a:r>
          </a:p>
          <a:p>
            <a:pPr marL="0" lvl="0" indent="0" algn="just">
              <a:lnSpc>
                <a:spcPct val="150000"/>
              </a:lnSpc>
              <a:buNone/>
            </a:pPr>
            <a:endParaRPr lang="ru-RU" sz="36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111" y="-282185"/>
            <a:ext cx="1977889" cy="1977889"/>
          </a:xfrm>
          <a:prstGeom prst="rect">
            <a:avLst/>
          </a:prstGeom>
        </p:spPr>
      </p:pic>
    </p:spTree>
    <p:extLst>
      <p:ext uri="{BB962C8B-B14F-4D97-AF65-F5344CB8AC3E}">
        <p14:creationId xmlns:p14="http://schemas.microsoft.com/office/powerpoint/2010/main" val="97876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59125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КАК ПОДАТЬ ЗАЯВЛЕНИЕ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70510" cy="5215062"/>
          </a:xfrm>
        </p:spPr>
        <p:txBody>
          <a:bodyPr>
            <a:normAutofit/>
          </a:bodyPr>
          <a:lstStyle/>
          <a:p>
            <a:pPr marL="0" indent="0">
              <a:buNone/>
            </a:pPr>
            <a:r>
              <a:rPr lang="ru-RU" b="1" dirty="0" smtClean="0"/>
              <a:t> </a:t>
            </a:r>
            <a:r>
              <a:rPr lang="ru-RU" sz="3800" b="1" dirty="0" smtClean="0">
                <a:solidFill>
                  <a:srgbClr val="FF0000"/>
                </a:solidFill>
                <a:latin typeface="Arial Narrow" pitchFamily="34" charset="0"/>
                <a:ea typeface="Calibri" pitchFamily="34" charset="0"/>
                <a:cs typeface="Times New Roman" pitchFamily="18" charset="0"/>
              </a:rPr>
              <a:t>    Прием </a:t>
            </a:r>
            <a:r>
              <a:rPr lang="ru-RU" sz="3800" b="1" dirty="0">
                <a:solidFill>
                  <a:srgbClr val="FF0000"/>
                </a:solidFill>
                <a:latin typeface="Arial Narrow" pitchFamily="34" charset="0"/>
                <a:ea typeface="Calibri" pitchFamily="34" charset="0"/>
                <a:cs typeface="Times New Roman" pitchFamily="18" charset="0"/>
              </a:rPr>
              <a:t>в школу осуществляется </a:t>
            </a:r>
            <a:r>
              <a:rPr lang="ru-RU" sz="3800" b="1" u="sng" dirty="0">
                <a:solidFill>
                  <a:srgbClr val="FF0000"/>
                </a:solidFill>
                <a:latin typeface="Arial Narrow" pitchFamily="34" charset="0"/>
                <a:ea typeface="Calibri" pitchFamily="34" charset="0"/>
                <a:cs typeface="Times New Roman" pitchFamily="18" charset="0"/>
              </a:rPr>
              <a:t>по личному заявлению </a:t>
            </a:r>
            <a:r>
              <a:rPr lang="ru-RU" sz="3800" b="1" dirty="0">
                <a:solidFill>
                  <a:srgbClr val="FF0000"/>
                </a:solidFill>
                <a:latin typeface="Arial Narrow" pitchFamily="34" charset="0"/>
                <a:ea typeface="Calibri" pitchFamily="34" charset="0"/>
                <a:cs typeface="Times New Roman" pitchFamily="18" charset="0"/>
              </a:rPr>
              <a:t>родителя (законного представителя</a:t>
            </a:r>
            <a:r>
              <a:rPr lang="ru-RU" sz="3400" b="1" dirty="0">
                <a:solidFill>
                  <a:srgbClr val="FF0000"/>
                </a:solidFill>
                <a:latin typeface="Arial Narrow" pitchFamily="34" charset="0"/>
                <a:ea typeface="Calibri" pitchFamily="34" charset="0"/>
                <a:cs typeface="Times New Roman" pitchFamily="18" charset="0"/>
              </a:rPr>
              <a:t>) </a:t>
            </a:r>
            <a:endParaRPr lang="ru-RU" sz="3400" b="1" dirty="0">
              <a:latin typeface="Arial Narrow" pitchFamily="34" charset="0"/>
              <a:ea typeface="Calibri" pitchFamily="34" charset="0"/>
              <a:cs typeface="Times New Roman" pitchFamily="18" charset="0"/>
            </a:endParaRPr>
          </a:p>
          <a:p>
            <a:pPr marL="0" indent="0" algn="ctr">
              <a:buNone/>
            </a:pPr>
            <a:r>
              <a:rPr lang="ru-RU" sz="3400" b="1" u="sng" dirty="0">
                <a:latin typeface="Arial Narrow" pitchFamily="34" charset="0"/>
                <a:ea typeface="Calibri" pitchFamily="34" charset="0"/>
                <a:cs typeface="Times New Roman" pitchFamily="18" charset="0"/>
              </a:rPr>
              <a:t>Документы в школы подаются одним из способов:</a:t>
            </a:r>
          </a:p>
          <a:p>
            <a:r>
              <a:rPr lang="ru-RU" sz="3400" b="1" dirty="0" smtClean="0">
                <a:latin typeface="Arial Narrow" pitchFamily="34" charset="0"/>
                <a:ea typeface="Calibri" pitchFamily="34" charset="0"/>
                <a:cs typeface="Times New Roman" pitchFamily="18" charset="0"/>
              </a:rPr>
              <a:t>в </a:t>
            </a:r>
            <a:r>
              <a:rPr lang="ru-RU" sz="3400" b="1" dirty="0">
                <a:latin typeface="Arial Narrow" pitchFamily="34" charset="0"/>
                <a:ea typeface="Calibri" pitchFamily="34" charset="0"/>
                <a:cs typeface="Times New Roman" pitchFamily="18" charset="0"/>
              </a:rPr>
              <a:t>электронной форме посредством ЕПГУ </a:t>
            </a:r>
          </a:p>
          <a:p>
            <a:r>
              <a:rPr lang="ru-RU" sz="3400" b="1" dirty="0">
                <a:latin typeface="Arial Narrow" pitchFamily="34" charset="0"/>
                <a:ea typeface="Calibri" pitchFamily="34" charset="0"/>
                <a:cs typeface="Times New Roman" pitchFamily="18" charset="0"/>
              </a:rPr>
              <a:t>лично в школе в приёмной комиссии в соответствии с графиком работы </a:t>
            </a:r>
          </a:p>
          <a:p>
            <a:r>
              <a:rPr lang="ru-RU" sz="3400" b="1" dirty="0">
                <a:latin typeface="Arial Narrow" pitchFamily="34" charset="0"/>
                <a:ea typeface="Calibri" pitchFamily="34" charset="0"/>
                <a:cs typeface="Times New Roman" pitchFamily="18" charset="0"/>
              </a:rPr>
              <a:t>по почте заказным письмом с уведомлением о </a:t>
            </a:r>
            <a:r>
              <a:rPr lang="ru-RU" sz="3400" b="1" dirty="0" smtClean="0">
                <a:latin typeface="Arial Narrow" pitchFamily="34" charset="0"/>
                <a:ea typeface="Calibri" pitchFamily="34" charset="0"/>
                <a:cs typeface="Times New Roman" pitchFamily="18" charset="0"/>
              </a:rPr>
              <a:t>вручении</a:t>
            </a:r>
            <a:endParaRPr lang="ru-RU" sz="3400" b="1" dirty="0">
              <a:latin typeface="Arial Narrow" pitchFamily="34" charset="0"/>
              <a:ea typeface="Calibri" pitchFamily="34" charset="0"/>
              <a:cs typeface="Times New Roman" pitchFamily="18" charset="0"/>
            </a:endParaRPr>
          </a:p>
          <a:p>
            <a:pPr marL="0" indent="0" algn="ctr">
              <a:buNone/>
            </a:pPr>
            <a:r>
              <a:rPr lang="ru-RU" sz="2800" b="1" i="1" dirty="0">
                <a:solidFill>
                  <a:srgbClr val="C00000"/>
                </a:solidFill>
              </a:rPr>
              <a:t>Порядок рассмотрения заявлений не зависит от способа их подачи.</a:t>
            </a:r>
            <a:endParaRPr lang="ru-RU" sz="2800" b="1" i="1" dirty="0">
              <a:solidFill>
                <a:srgbClr val="C00000"/>
              </a:solidFill>
              <a:latin typeface="Arial Narrow" pitchFamily="34" charset="0"/>
              <a:ea typeface="Calibri" pitchFamily="34" charset="0"/>
              <a:cs typeface="Times New Roman" pitchFamily="18" charset="0"/>
            </a:endParaRPr>
          </a:p>
          <a:p>
            <a:pPr marL="0" lvl="0" indent="0" algn="ctr">
              <a:lnSpc>
                <a:spcPct val="120000"/>
              </a:lnSpc>
              <a:buNone/>
            </a:pPr>
            <a:endParaRPr lang="ru-RU" dirty="0">
              <a:solidFill>
                <a:srgbClr val="C00000"/>
              </a:solidFill>
            </a:endParaRPr>
          </a:p>
        </p:txBody>
      </p:sp>
      <p:sp>
        <p:nvSpPr>
          <p:cNvPr id="3" name="Прямоугольник 2"/>
          <p:cNvSpPr/>
          <p:nvPr/>
        </p:nvSpPr>
        <p:spPr>
          <a:xfrm>
            <a:off x="623392" y="1794042"/>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5769" y="-523591"/>
            <a:ext cx="1977889" cy="1977889"/>
          </a:xfrm>
          <a:prstGeom prst="rect">
            <a:avLst/>
          </a:prstGeom>
        </p:spPr>
      </p:pic>
    </p:spTree>
    <p:extLst>
      <p:ext uri="{BB962C8B-B14F-4D97-AF65-F5344CB8AC3E}">
        <p14:creationId xmlns:p14="http://schemas.microsoft.com/office/powerpoint/2010/main" val="11270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217017"/>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ЭЛЕКТРОННОЕ ЗАЯВЛЕНИЕ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l"/>
            <a:r>
              <a:rPr lang="ru-RU" b="1" dirty="0" smtClean="0"/>
              <a:t/>
            </a:r>
            <a:br>
              <a:rPr lang="ru-RU" b="1" dirty="0" smtClean="0"/>
            </a:b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8376"/>
            <a:ext cx="12192000" cy="6003032"/>
          </a:xfrm>
          <a:prstGeom prst="rect">
            <a:avLst/>
          </a:prstGeom>
        </p:spPr>
      </p:pic>
    </p:spTree>
    <p:extLst>
      <p:ext uri="{BB962C8B-B14F-4D97-AF65-F5344CB8AC3E}">
        <p14:creationId xmlns:p14="http://schemas.microsoft.com/office/powerpoint/2010/main" val="408048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217017"/>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ЭЛЕКТРОННОЕ ЗАЯВЛЕНИЕ</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l"/>
            <a:r>
              <a:rPr lang="ru-RU" b="1" dirty="0" smtClean="0"/>
              <a:t/>
            </a:r>
            <a:br>
              <a:rPr lang="ru-RU" b="1" dirty="0" smtClean="0"/>
            </a:br>
            <a:endParaRPr lang="ru-RU" b="1" dirty="0"/>
          </a:p>
        </p:txBody>
      </p:sp>
      <p:sp>
        <p:nvSpPr>
          <p:cNvPr id="3" name="Прямоугольник 2"/>
          <p:cNvSpPr/>
          <p:nvPr/>
        </p:nvSpPr>
        <p:spPr>
          <a:xfrm>
            <a:off x="563864" y="1805203"/>
            <a:ext cx="11220768" cy="5509200"/>
          </a:xfrm>
          <a:prstGeom prst="rect">
            <a:avLst/>
          </a:prstGeom>
        </p:spPr>
        <p:txBody>
          <a:bodyPr wrap="square">
            <a:spAutoFit/>
          </a:bodyPr>
          <a:lstStyle/>
          <a:p>
            <a:pPr lvl="0"/>
            <a:r>
              <a:rPr lang="ru-RU" sz="3200" b="1" dirty="0" smtClean="0"/>
              <a:t>       Перейти </a:t>
            </a:r>
            <a:r>
              <a:rPr lang="ru-RU" sz="3200" b="1" dirty="0"/>
              <a:t>на портал </a:t>
            </a:r>
            <a:r>
              <a:rPr lang="ru-RU" sz="3200" b="1" dirty="0" err="1"/>
              <a:t>госуслуги</a:t>
            </a:r>
            <a:r>
              <a:rPr lang="ru-RU" sz="3200" b="1" dirty="0"/>
              <a:t> и набрать в поисковой строке «Запись в 1 класс».</a:t>
            </a:r>
          </a:p>
          <a:p>
            <a:pPr lvl="0"/>
            <a:r>
              <a:rPr lang="ru-RU" sz="3200" b="1" dirty="0" smtClean="0"/>
              <a:t>       Выбрать </a:t>
            </a:r>
            <a:r>
              <a:rPr lang="ru-RU" sz="3200" b="1" dirty="0"/>
              <a:t>опцию «Подать заявление».</a:t>
            </a:r>
          </a:p>
          <a:p>
            <a:pPr lvl="0"/>
            <a:r>
              <a:rPr lang="ru-RU" sz="3200" b="1" dirty="0" smtClean="0"/>
              <a:t>       Пройти </a:t>
            </a:r>
            <a:r>
              <a:rPr lang="ru-RU" sz="3200" b="1" dirty="0"/>
              <a:t>авторизацию с помощью логина и пароля.</a:t>
            </a:r>
          </a:p>
          <a:p>
            <a:pPr lvl="0"/>
            <a:r>
              <a:rPr lang="ru-RU" sz="3200" b="1" dirty="0" smtClean="0"/>
              <a:t>       Заполнить </a:t>
            </a:r>
            <a:r>
              <a:rPr lang="ru-RU" sz="3200" b="1" dirty="0"/>
              <a:t>электронную форму заявления.</a:t>
            </a:r>
          </a:p>
          <a:p>
            <a:pPr lvl="0"/>
            <a:r>
              <a:rPr lang="ru-RU" sz="3200" b="1" dirty="0" smtClean="0"/>
              <a:t>       Убедиться </a:t>
            </a:r>
            <a:r>
              <a:rPr lang="ru-RU" sz="3200" b="1" dirty="0"/>
              <a:t>в том, что заявление принято и дождаться решения школы (отслеживать статус можно в личном кабинете).</a:t>
            </a:r>
          </a:p>
          <a:p>
            <a:pPr lvl="0"/>
            <a:r>
              <a:rPr lang="ru-RU" sz="3200" b="1" dirty="0" smtClean="0"/>
              <a:t>      Получить </a:t>
            </a:r>
            <a:r>
              <a:rPr lang="ru-RU" sz="3200" b="1" dirty="0"/>
              <a:t>уведомление об успешном получении заявления.</a:t>
            </a:r>
          </a:p>
          <a:p>
            <a:r>
              <a:rPr lang="ru-RU" sz="3200" b="1" dirty="0"/>
              <a:t> </a:t>
            </a:r>
            <a:endParaRPr lang="ru-RU" sz="3200" b="1" dirty="0">
              <a:effectLst/>
            </a:endParaRPr>
          </a:p>
        </p:txBody>
      </p:sp>
    </p:spTree>
    <p:extLst>
      <p:ext uri="{BB962C8B-B14F-4D97-AF65-F5344CB8AC3E}">
        <p14:creationId xmlns:p14="http://schemas.microsoft.com/office/powerpoint/2010/main" val="1131628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8526102" cy="1143000"/>
          </a:xfrm>
        </p:spPr>
        <p:txBody>
          <a:bodyPr/>
          <a:lstStyle/>
          <a:p>
            <a:endParaRPr lang="ru-RU" dirty="0"/>
          </a:p>
        </p:txBody>
      </p:sp>
      <p:sp>
        <p:nvSpPr>
          <p:cNvPr id="3" name="Объект 2"/>
          <p:cNvSpPr>
            <a:spLocks noGrp="1"/>
          </p:cNvSpPr>
          <p:nvPr>
            <p:ph idx="1"/>
          </p:nvPr>
        </p:nvSpPr>
        <p:spPr>
          <a:xfrm>
            <a:off x="609600" y="1600203"/>
            <a:ext cx="10972800" cy="5257797"/>
          </a:xfrm>
        </p:spPr>
        <p:txBody>
          <a:bodyPr/>
          <a:lstStyle/>
          <a:p>
            <a:endParaRPr lang="ru-RU" dirty="0"/>
          </a:p>
        </p:txBody>
      </p:sp>
      <p:grpSp>
        <p:nvGrpSpPr>
          <p:cNvPr id="4" name="Group 2"/>
          <p:cNvGrpSpPr>
            <a:grpSpLocks/>
          </p:cNvGrpSpPr>
          <p:nvPr/>
        </p:nvGrpSpPr>
        <p:grpSpPr bwMode="auto">
          <a:xfrm>
            <a:off x="695401" y="274637"/>
            <a:ext cx="10887000" cy="5458619"/>
            <a:chOff x="737" y="577"/>
            <a:chExt cx="11367" cy="8314"/>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 y="577"/>
              <a:ext cx="5864" cy="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 y="3241"/>
              <a:ext cx="6910" cy="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8707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image14.jpeg"/>
          <p:cNvPicPr/>
          <p:nvPr/>
        </p:nvPicPr>
        <p:blipFill>
          <a:blip r:embed="rId2" cstate="print"/>
          <a:stretch>
            <a:fillRect/>
          </a:stretch>
        </p:blipFill>
        <p:spPr>
          <a:xfrm>
            <a:off x="2207567" y="0"/>
            <a:ext cx="8208913" cy="6957392"/>
          </a:xfrm>
          <a:prstGeom prst="rect">
            <a:avLst/>
          </a:prstGeom>
        </p:spPr>
      </p:pic>
    </p:spTree>
    <p:extLst>
      <p:ext uri="{BB962C8B-B14F-4D97-AF65-F5344CB8AC3E}">
        <p14:creationId xmlns:p14="http://schemas.microsoft.com/office/powerpoint/2010/main" val="2215202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ge17.png"/>
          <p:cNvPicPr>
            <a:picLocks noGrp="1"/>
          </p:cNvPicPr>
          <p:nvPr>
            <p:ph idx="1"/>
          </p:nvPr>
        </p:nvPicPr>
        <p:blipFill>
          <a:blip r:embed="rId2" cstate="print"/>
          <a:stretch>
            <a:fillRect/>
          </a:stretch>
        </p:blipFill>
        <p:spPr>
          <a:xfrm>
            <a:off x="609600" y="0"/>
            <a:ext cx="11582400" cy="6857999"/>
          </a:xfrm>
          <a:prstGeom prst="rect">
            <a:avLst/>
          </a:prstGeom>
        </p:spPr>
      </p:pic>
    </p:spTree>
    <p:extLst>
      <p:ext uri="{BB962C8B-B14F-4D97-AF65-F5344CB8AC3E}">
        <p14:creationId xmlns:p14="http://schemas.microsoft.com/office/powerpoint/2010/main" val="93445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2" name="Rectangle 4"/>
          <p:cNvSpPr>
            <a:spLocks noChangeArrowheads="1"/>
          </p:cNvSpPr>
          <p:nvPr/>
        </p:nvSpPr>
        <p:spPr bwMode="auto">
          <a:xfrm flipV="1">
            <a:off x="249592" y="-2"/>
            <a:ext cx="247220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5" name="Group 1"/>
          <p:cNvGrpSpPr>
            <a:grpSpLocks/>
          </p:cNvGrpSpPr>
          <p:nvPr/>
        </p:nvGrpSpPr>
        <p:grpSpPr bwMode="auto">
          <a:xfrm>
            <a:off x="119336" y="188640"/>
            <a:ext cx="11820230" cy="6669360"/>
            <a:chOff x="0" y="0"/>
            <a:chExt cx="9180" cy="7016"/>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40" cy="38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 y="3136"/>
              <a:ext cx="7707" cy="38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009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ПЕРЕЧЕНЬ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299356" y="1425023"/>
            <a:ext cx="11593288" cy="4752528"/>
          </a:xfrm>
        </p:spPr>
        <p:txBody>
          <a:bodyPr>
            <a:normAutofit/>
          </a:bodyPr>
          <a:lstStyle/>
          <a:p>
            <a:pPr algn="just"/>
            <a:r>
              <a:rPr lang="ru-RU" dirty="0"/>
              <a:t/>
            </a:r>
            <a:br>
              <a:rPr lang="ru-RU" dirty="0"/>
            </a:br>
            <a:r>
              <a:rPr lang="ru-RU" b="1" dirty="0" smtClean="0"/>
              <a:t>  </a:t>
            </a: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5" name="Прямоугольник 4"/>
          <p:cNvSpPr/>
          <p:nvPr/>
        </p:nvSpPr>
        <p:spPr>
          <a:xfrm>
            <a:off x="318603" y="1404123"/>
            <a:ext cx="11036236" cy="5324535"/>
          </a:xfrm>
          <a:prstGeom prst="rect">
            <a:avLst/>
          </a:prstGeom>
        </p:spPr>
        <p:txBody>
          <a:bodyPr wrap="square">
            <a:spAutoFit/>
          </a:bodyPr>
          <a:lstStyle/>
          <a:p>
            <a:pPr algn="just"/>
            <a:r>
              <a:rPr lang="ru-RU" dirty="0"/>
              <a:t>- </a:t>
            </a:r>
            <a:r>
              <a:rPr lang="ru-RU" sz="2000" b="1" dirty="0" smtClean="0"/>
              <a:t>копия </a:t>
            </a:r>
            <a:r>
              <a:rPr lang="ru-RU" sz="2000" b="1" dirty="0"/>
              <a:t>документа, удостоверяющего личность родителя (законного представителя) ребенка или поступающего;</a:t>
            </a:r>
          </a:p>
          <a:p>
            <a:pPr algn="just"/>
            <a:r>
              <a:rPr lang="ru-RU" sz="2000" b="1" dirty="0"/>
              <a:t>- </a:t>
            </a:r>
            <a:r>
              <a:rPr lang="ru-RU" sz="2000" b="1" dirty="0" smtClean="0"/>
              <a:t>копия </a:t>
            </a:r>
            <a:r>
              <a:rPr lang="ru-RU" sz="2000" b="1" dirty="0"/>
              <a:t>свидетельства о рождении ребенка или документа, подтверждающего родство заявителя;</a:t>
            </a:r>
          </a:p>
          <a:p>
            <a:pPr algn="just"/>
            <a:r>
              <a:rPr lang="ru-RU" sz="2000" b="1" dirty="0"/>
              <a:t>- </a:t>
            </a:r>
            <a:r>
              <a:rPr lang="ru-RU" sz="2000" b="1" dirty="0" smtClean="0"/>
              <a:t>копия </a:t>
            </a:r>
            <a:r>
              <a:rPr lang="ru-RU" sz="2000" b="1" dirty="0"/>
              <a:t>свидетельства о рождении полнородных или </a:t>
            </a:r>
            <a:r>
              <a:rPr lang="ru-RU" sz="2000" b="1" dirty="0" err="1"/>
              <a:t>неполнородных</a:t>
            </a:r>
            <a:r>
              <a:rPr lang="ru-RU" sz="2000" b="1" dirty="0"/>
              <a:t> брата и (или) сестры (в случае использования права преимущественного приёма на обучение по образовательным программам начального общего образования ребенка в образовательную организацию, в которой обучаются его полнородные или </a:t>
            </a:r>
            <a:r>
              <a:rPr lang="ru-RU" sz="2000" b="1" dirty="0" err="1"/>
              <a:t>неполнородные</a:t>
            </a:r>
            <a:r>
              <a:rPr lang="ru-RU" sz="2000" b="1" dirty="0"/>
              <a:t> брат и (или) сестра);</a:t>
            </a:r>
          </a:p>
          <a:p>
            <a:pPr algn="just"/>
            <a:r>
              <a:rPr lang="ru-RU" sz="2000" b="1" dirty="0"/>
              <a:t>- </a:t>
            </a:r>
            <a:r>
              <a:rPr lang="ru-RU" sz="2000" b="1" dirty="0" smtClean="0"/>
              <a:t>копия </a:t>
            </a:r>
            <a:r>
              <a:rPr lang="ru-RU" sz="2000" b="1" dirty="0"/>
              <a:t>документа, подтверждающего установление опеки или попечительства (при необходимости);</a:t>
            </a:r>
          </a:p>
          <a:p>
            <a:pPr algn="just"/>
            <a:r>
              <a:rPr lang="ru-RU" sz="2000" b="1" dirty="0"/>
              <a:t>- </a:t>
            </a:r>
            <a:r>
              <a:rPr lang="ru-RU" sz="2000" b="1" dirty="0" smtClean="0"/>
              <a:t>копия </a:t>
            </a:r>
            <a:r>
              <a:rPr lang="ru-RU" sz="2000" b="1" dirty="0"/>
              <a:t>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(в случае приема на обучение ребенка или поступающего, проживающего на закрепленной территории);</a:t>
            </a:r>
          </a:p>
          <a:p>
            <a:pPr algn="just"/>
            <a:r>
              <a:rPr lang="ru-RU" sz="2000" b="1" dirty="0"/>
              <a:t>- копии документов, подтверждающих право первоочередного приёма на обучение по основным общеобразовательным программам;</a:t>
            </a:r>
          </a:p>
          <a:p>
            <a:pPr algn="just"/>
            <a:r>
              <a:rPr lang="ru-RU" sz="2000" b="1" dirty="0"/>
              <a:t>- </a:t>
            </a:r>
            <a:r>
              <a:rPr lang="ru-RU" sz="2000" b="1" dirty="0" smtClean="0"/>
              <a:t>копия </a:t>
            </a:r>
            <a:r>
              <a:rPr lang="ru-RU" sz="2000" b="1" dirty="0"/>
              <a:t>заключения психолого-медико-педагогической комиссии (при наличии).</a:t>
            </a:r>
            <a:endParaRPr lang="ru-RU" sz="2000" b="1" dirty="0">
              <a:effectLst/>
            </a:endParaRPr>
          </a:p>
        </p:txBody>
      </p:sp>
    </p:spTree>
    <p:extLst>
      <p:ext uri="{BB962C8B-B14F-4D97-AF65-F5344CB8AC3E}">
        <p14:creationId xmlns:p14="http://schemas.microsoft.com/office/powerpoint/2010/main" val="4168790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11480" y="176777"/>
            <a:ext cx="9908104" cy="646331"/>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solidFill>
                  <a:srgbClr val="003E1C"/>
                </a:solidFill>
                <a:effectLst>
                  <a:outerShdw blurRad="38100" dist="38100" dir="2700000" algn="tl">
                    <a:srgbClr val="000000">
                      <a:alpha val="43137"/>
                    </a:srgbClr>
                  </a:outerShdw>
                </a:effectLst>
              </a:rPr>
              <a:t>НОРМАТИВНЫЕ ПРАВОВЫЕ АКТЫ</a:t>
            </a:r>
            <a:endParaRPr lang="ru-RU" sz="3600" b="1" spc="50" dirty="0">
              <a:ln w="11430"/>
              <a:solidFill>
                <a:srgbClr val="003E1C"/>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a:solidFill>
            <a:schemeClr val="bg1"/>
          </a:solidFill>
        </p:spPr>
        <p:txBody>
          <a:bodyPr>
            <a:normAutofit fontScale="62500" lnSpcReduction="20000"/>
          </a:bodyPr>
          <a:lstStyle/>
          <a:p>
            <a:pPr marL="36000" algn="just"/>
            <a:r>
              <a:rPr lang="ru-RU" sz="3400" b="1" dirty="0" smtClean="0"/>
              <a:t>Федеральный закон от 29.12.2012 г №273 ФЗ «Об образовании в Российской Федерации»;</a:t>
            </a:r>
          </a:p>
          <a:p>
            <a:pPr marL="0" indent="0" algn="just">
              <a:buNone/>
            </a:pPr>
            <a:endParaRPr lang="ru-RU" sz="3400" b="1" dirty="0" smtClean="0"/>
          </a:p>
          <a:p>
            <a:pPr marL="36000" algn="just"/>
            <a:r>
              <a:rPr lang="ru-RU" sz="3400" b="1" dirty="0" smtClean="0"/>
              <a:t>Приказ Министерства просвещения РФ от 02.09.2020 №458 «Об утверждении Порядка приёма на обучение по образовательным программам </a:t>
            </a:r>
            <a:r>
              <a:rPr lang="ru-RU" sz="3400" b="1" dirty="0"/>
              <a:t>начального общего, основного общего и среднего общего образования» (с изменениями, утверждёнными приказами Министерства просвещения Российской Федерации  от 08.10.2021 №707, от 30.08.2022 №784,  от 23.01.2023 №47, от </a:t>
            </a:r>
            <a:r>
              <a:rPr lang="ru-RU" sz="3400" b="1" dirty="0" smtClean="0"/>
              <a:t>30.08.2023 №642, от 04.03.2025 №171 </a:t>
            </a:r>
            <a:r>
              <a:rPr lang="ru-RU" sz="3400" b="1" dirty="0"/>
              <a:t>);</a:t>
            </a:r>
            <a:endParaRPr lang="ru-RU" sz="3400" b="1" dirty="0" smtClean="0"/>
          </a:p>
          <a:p>
            <a:pPr marL="36000" algn="just"/>
            <a:r>
              <a:rPr lang="ru-RU" sz="3400" b="1" dirty="0" smtClean="0"/>
              <a:t>Административным </a:t>
            </a:r>
            <a:r>
              <a:rPr lang="ru-RU" sz="3400" b="1" dirty="0"/>
              <a:t>регламентом предоставления муниципальной услуги «Зачисление в муниципальные образовательные организации города Котовска Тамбовской области, реализующие программы общего образования» (утверждён постановлением администрации города от </a:t>
            </a:r>
            <a:r>
              <a:rPr lang="ru-RU" sz="3400" b="1" dirty="0" smtClean="0"/>
              <a:t>21.02.2025 </a:t>
            </a:r>
            <a:r>
              <a:rPr lang="ru-RU" sz="3400" b="1" dirty="0"/>
              <a:t>№ </a:t>
            </a:r>
            <a:r>
              <a:rPr lang="ru-RU" sz="3400" b="1" dirty="0" smtClean="0"/>
              <a:t>191;</a:t>
            </a:r>
          </a:p>
          <a:p>
            <a:pPr marL="0" indent="0" algn="just">
              <a:buNone/>
            </a:pPr>
            <a:endParaRPr lang="ru-RU" sz="3400" b="1" dirty="0" smtClean="0"/>
          </a:p>
          <a:p>
            <a:pPr marL="36000" algn="just"/>
            <a:r>
              <a:rPr lang="ru-RU" sz="3400" b="1" dirty="0" smtClean="0"/>
              <a:t> </a:t>
            </a:r>
            <a:r>
              <a:rPr lang="ru-RU" sz="3400" b="1" dirty="0"/>
              <a:t>Правила приема </a:t>
            </a:r>
            <a:r>
              <a:rPr lang="ru-RU" sz="3400" b="1" dirty="0" smtClean="0"/>
              <a:t>на </a:t>
            </a:r>
            <a:r>
              <a:rPr lang="ru-RU" sz="3400" b="1" dirty="0"/>
              <a:t>обучение  по образовательным программам начального общего, </a:t>
            </a:r>
          </a:p>
          <a:p>
            <a:pPr marL="36000" indent="0" algn="just">
              <a:buNone/>
            </a:pPr>
            <a:r>
              <a:rPr lang="ru-RU" sz="3400" b="1" dirty="0" smtClean="0"/>
              <a:t>основного </a:t>
            </a:r>
            <a:r>
              <a:rPr lang="ru-RU" sz="3400" b="1" dirty="0"/>
              <a:t>общего и среднего общего </a:t>
            </a:r>
            <a:r>
              <a:rPr lang="ru-RU" sz="3400" b="1" dirty="0" smtClean="0"/>
              <a:t>образования в </a:t>
            </a:r>
            <a:r>
              <a:rPr lang="ru-RU" sz="3400" b="1" dirty="0"/>
              <a:t>Муниципальное </a:t>
            </a:r>
            <a:r>
              <a:rPr lang="ru-RU" sz="3400" b="1" dirty="0" smtClean="0"/>
              <a:t>бюджетное          общеобразовательное учреждение «</a:t>
            </a:r>
            <a:r>
              <a:rPr lang="ru-RU" sz="3400" b="1" dirty="0"/>
              <a:t>Школа-ЭКОТЕХ</a:t>
            </a:r>
            <a:r>
              <a:rPr lang="ru-RU" sz="3400" b="1" dirty="0" smtClean="0"/>
              <a:t>» города </a:t>
            </a:r>
            <a:r>
              <a:rPr lang="ru-RU" sz="3400" b="1" dirty="0"/>
              <a:t>Котовска Тамбовской </a:t>
            </a:r>
            <a:r>
              <a:rPr lang="ru-RU" sz="3400" b="1" dirty="0" smtClean="0"/>
              <a:t>       области</a:t>
            </a:r>
            <a:endParaRPr lang="ru-RU" sz="3400" b="1" dirty="0"/>
          </a:p>
          <a:p>
            <a:pPr algn="just"/>
            <a:endParaRPr lang="ru-RU" sz="2400" b="1" dirty="0" smtClean="0"/>
          </a:p>
          <a:p>
            <a:endParaRPr lang="ru-RU" sz="2400" dirty="0" smtClean="0"/>
          </a:p>
          <a:p>
            <a:endParaRPr lang="ru-RU" dirty="0" smtClean="0"/>
          </a:p>
          <a:p>
            <a:endParaRPr lang="ru-RU" dirty="0"/>
          </a:p>
        </p:txBody>
      </p:sp>
      <p:pic>
        <p:nvPicPr>
          <p:cNvPr id="24" name="Рисунок 13" descr="cbc17f35457bcc0b9b2ba0c54e01489e.jpg"/>
          <p:cNvPicPr>
            <a:picLocks noChangeAspect="1"/>
          </p:cNvPicPr>
          <p:nvPr/>
        </p:nvPicPr>
        <p:blipFill>
          <a:blip r:embed="rId2"/>
          <a:srcRect/>
          <a:stretch>
            <a:fillRect/>
          </a:stretch>
        </p:blipFill>
        <p:spPr bwMode="auto">
          <a:xfrm>
            <a:off x="10564608" y="1"/>
            <a:ext cx="1584552" cy="1340768"/>
          </a:xfrm>
          <a:prstGeom prst="rect">
            <a:avLst/>
          </a:prstGeom>
          <a:noFill/>
          <a:ln w="9525">
            <a:noFill/>
            <a:miter lim="800000"/>
            <a:headEnd/>
            <a:tailEnd/>
          </a:ln>
        </p:spPr>
      </p:pic>
    </p:spTree>
    <p:extLst>
      <p:ext uri="{BB962C8B-B14F-4D97-AF65-F5344CB8AC3E}">
        <p14:creationId xmlns:p14="http://schemas.microsoft.com/office/powerpoint/2010/main" val="231906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335360" y="1628800"/>
            <a:ext cx="11593288" cy="4752528"/>
          </a:xfrm>
        </p:spPr>
        <p:txBody>
          <a:bodyPr>
            <a:normAutofit/>
          </a:bodyPr>
          <a:lstStyle/>
          <a:p>
            <a:pPr algn="just"/>
            <a:r>
              <a:rPr lang="ru-RU" dirty="0"/>
              <a:t/>
            </a:r>
            <a:br>
              <a:rPr lang="ru-RU" dirty="0"/>
            </a:br>
            <a:r>
              <a:rPr lang="ru-RU" b="1" dirty="0" smtClean="0"/>
              <a:t>  </a:t>
            </a:r>
            <a:endParaRPr lang="ru-RU"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Tree>
    <p:extLst>
      <p:ext uri="{BB962C8B-B14F-4D97-AF65-F5344CB8AC3E}">
        <p14:creationId xmlns:p14="http://schemas.microsoft.com/office/powerpoint/2010/main" val="2808982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  ДОКУМЕНТЫ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just"/>
            <a:r>
              <a:rPr lang="ru-RU" sz="3600" b="1" dirty="0" smtClean="0"/>
              <a:t>      При </a:t>
            </a:r>
            <a:r>
              <a:rPr lang="ru-RU" sz="3600" b="1" dirty="0"/>
              <a:t>посещении общеобразовательной организации и (или) очном взаимодействии с уполномоченными должностными лицами общеобразовательной организации родитель(и) (законный(</a:t>
            </a:r>
            <a:r>
              <a:rPr lang="ru-RU" sz="3600" b="1" dirty="0" err="1"/>
              <a:t>ые</a:t>
            </a:r>
            <a:r>
              <a:rPr lang="ru-RU" sz="3600" b="1" dirty="0"/>
              <a:t>) представитель(и)) ребенка предъявляет(ют) оригиналы </a:t>
            </a:r>
            <a:r>
              <a:rPr lang="ru-RU" sz="3600" b="1" dirty="0" smtClean="0"/>
              <a:t>документов.</a:t>
            </a:r>
            <a:endParaRPr lang="ru-RU" sz="36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335917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189722"/>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ДОКУМЕНТЫ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335360" y="1628800"/>
            <a:ext cx="11593288" cy="4752528"/>
          </a:xfrm>
        </p:spPr>
        <p:txBody>
          <a:bodyPr>
            <a:normAutofit/>
          </a:bodyPr>
          <a:lstStyle/>
          <a:p>
            <a:pPr algn="just"/>
            <a:r>
              <a:rPr lang="ru-RU" sz="5400" b="1" dirty="0" smtClean="0"/>
              <a:t>               Родитель(и</a:t>
            </a:r>
            <a:r>
              <a:rPr lang="ru-RU" sz="5400" b="1" dirty="0"/>
              <a:t>) (законный(</a:t>
            </a:r>
            <a:r>
              <a:rPr lang="ru-RU" sz="5400" b="1" dirty="0" err="1"/>
              <a:t>ые</a:t>
            </a:r>
            <a:r>
              <a:rPr lang="ru-RU" sz="5400" b="1" dirty="0"/>
              <a:t>) представитель(и)) ребенка </a:t>
            </a:r>
            <a:r>
              <a:rPr lang="ru-RU" sz="5400" b="1" dirty="0" smtClean="0"/>
              <a:t>имеет </a:t>
            </a:r>
            <a:r>
              <a:rPr lang="ru-RU" sz="5400" b="1" dirty="0"/>
              <a:t>право по своему усмотрению представлять другие документы</a:t>
            </a: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887119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563864" y="43544"/>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654884" y="217017"/>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ЛИЧНЫЙ ПРИЁМ</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263352" y="1452318"/>
            <a:ext cx="11665296" cy="4929010"/>
          </a:xfrm>
        </p:spPr>
        <p:txBody>
          <a:bodyPr>
            <a:noAutofit/>
          </a:bodyPr>
          <a:lstStyle/>
          <a:p>
            <a:pPr lvl="0" algn="just">
              <a:spcBef>
                <a:spcPts val="0"/>
              </a:spcBef>
            </a:pPr>
            <a:r>
              <a:rPr lang="ru-RU" sz="2800" b="1" dirty="0" smtClean="0"/>
              <a:t>              </a:t>
            </a:r>
            <a:r>
              <a:rPr lang="ru-RU" sz="2800" b="1" dirty="0">
                <a:latin typeface="Calibri"/>
                <a:ea typeface="+mn-ea"/>
                <a:cs typeface="+mn-cs"/>
              </a:rPr>
              <a:t>Заявление оформляется на русском языке, не допускается использование сокращений слов и аббревиатур, тексты документов должны быть написаны разборчиво, фамилии, имена и отчества (при наличии) физических лиц, адреса их мест жительства написаны полностью; не должны содержать подчисток, приписок, зачеркнутых слов и иных не оговоренных исправлений, а также иметь повреждений, наличие которых не позволяет однозначно истолковать их содержание, документы должны быть скреплены печатями, иметь надлежащие подписи сторон или определенных законодательством должностных лиц. Заявление может быть исполнено в рукописном или печатном виде.</a:t>
            </a:r>
            <a:br>
              <a:rPr lang="ru-RU" sz="2800" b="1" dirty="0">
                <a:latin typeface="Calibri"/>
                <a:ea typeface="+mn-ea"/>
                <a:cs typeface="+mn-cs"/>
              </a:rPr>
            </a:br>
            <a:endParaRPr lang="ru-RU" sz="28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42787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855640" y="0"/>
            <a:ext cx="9073008" cy="105845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295800" y="116632"/>
            <a:ext cx="61926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ЛИЧНЫЙ ПРИЁМ</a:t>
            </a:r>
            <a:endParaRPr lang="ru-RU" sz="4000" b="1" spc="50" dirty="0">
              <a:ln w="11430"/>
              <a:solidFill>
                <a:srgbClr val="006C31"/>
              </a:solidFill>
              <a:effectLst>
                <a:outerShdw blurRad="38100" dist="38100" dir="2700000" algn="tl">
                  <a:srgbClr val="000000">
                    <a:alpha val="43137"/>
                  </a:srgbClr>
                </a:outerShdw>
              </a:effectLst>
            </a:endParaRPr>
          </a:p>
        </p:txBody>
      </p:sp>
      <p:sp>
        <p:nvSpPr>
          <p:cNvPr id="7" name="Заголовок 6"/>
          <p:cNvSpPr>
            <a:spLocks noGrp="1"/>
          </p:cNvSpPr>
          <p:nvPr>
            <p:ph type="ctrTitle"/>
          </p:nvPr>
        </p:nvSpPr>
        <p:spPr>
          <a:xfrm>
            <a:off x="263352" y="1452318"/>
            <a:ext cx="11665296" cy="4929010"/>
          </a:xfrm>
        </p:spPr>
        <p:txBody>
          <a:bodyPr>
            <a:noAutofit/>
          </a:bodyPr>
          <a:lstStyle/>
          <a:p>
            <a:pPr lvl="0" algn="just">
              <a:spcBef>
                <a:spcPts val="0"/>
              </a:spcBef>
            </a:pPr>
            <a:r>
              <a:rPr lang="ru-RU" sz="2800" b="1" dirty="0" smtClean="0"/>
              <a:t>              </a:t>
            </a:r>
            <a:endParaRPr lang="ru-RU" sz="2800" b="1"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48098749"/>
              </p:ext>
            </p:extLst>
          </p:nvPr>
        </p:nvGraphicFramePr>
        <p:xfrm>
          <a:off x="548542" y="2132856"/>
          <a:ext cx="11364784" cy="3660171"/>
        </p:xfrm>
        <a:graphic>
          <a:graphicData uri="http://schemas.openxmlformats.org/drawingml/2006/table">
            <a:tbl>
              <a:tblPr firstRow="1" firstCol="1" bandRow="1"/>
              <a:tblGrid>
                <a:gridCol w="2280402"/>
                <a:gridCol w="2280402"/>
                <a:gridCol w="3570108"/>
                <a:gridCol w="3233872"/>
              </a:tblGrid>
              <a:tr h="306885">
                <a:tc>
                  <a:txBody>
                    <a:bodyPr/>
                    <a:lstStyle/>
                    <a:p>
                      <a:pPr>
                        <a:lnSpc>
                          <a:spcPct val="107000"/>
                        </a:lnSpc>
                        <a:spcAft>
                          <a:spcPts val="800"/>
                        </a:spcAft>
                      </a:pP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День недели</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Время</a:t>
                      </a:r>
                      <a:endParaRPr lang="ru-RU"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Место</a:t>
                      </a:r>
                      <a:endParaRPr lang="ru-RU"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Ответственное лицо</a:t>
                      </a:r>
                      <a:endPar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85">
                <a:tc gridSpan="4">
                  <a:txBody>
                    <a:bodyPr/>
                    <a:lstStyle/>
                    <a:p>
                      <a:pPr algn="ctr">
                        <a:lnSpc>
                          <a:spcPct val="107000"/>
                        </a:lnSpc>
                        <a:spcAft>
                          <a:spcPts val="80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01.04.2024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31.05.2024</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учительская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 этаж)</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err="1">
                          <a:effectLst/>
                          <a:latin typeface="Times New Roman" panose="02020603050405020304" pitchFamily="18" charset="0"/>
                          <a:ea typeface="Calibri" panose="020F0502020204030204" pitchFamily="34" charset="0"/>
                          <a:cs typeface="Times New Roman" panose="02020603050405020304" pitchFamily="18" charset="0"/>
                        </a:rPr>
                        <a:t>Бенгардт</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 В.В.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Вторник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Среда</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Четверг </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14.00 - 16.00</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306885">
                <a:tc gridSpan="4">
                  <a:txBody>
                    <a:bodyPr/>
                    <a:lstStyle/>
                    <a:p>
                      <a:pPr algn="ctr">
                        <a:lnSpc>
                          <a:spcPct val="107000"/>
                        </a:lnSpc>
                        <a:spcAft>
                          <a:spcPts val="800"/>
                        </a:spcAft>
                      </a:pP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01.06.2024-05.09.2024</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920653">
                <a:tc>
                  <a:txBody>
                    <a:bodyPr/>
                    <a:lstStyle/>
                    <a:p>
                      <a:pPr>
                        <a:lnSpc>
                          <a:spcPct val="107000"/>
                        </a:lnSpc>
                        <a:spcAft>
                          <a:spcPts val="8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Понедельник</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2000" b="1">
                          <a:effectLst/>
                          <a:latin typeface="Times New Roman" panose="02020603050405020304" pitchFamily="18" charset="0"/>
                          <a:ea typeface="Calibri" panose="020F0502020204030204" pitchFamily="34" charset="0"/>
                          <a:cs typeface="Times New Roman" panose="02020603050405020304" pitchFamily="18" charset="0"/>
                        </a:rPr>
                        <a:t>09.00 - 16.00</a:t>
                      </a:r>
                      <a:endParaRPr lang="ru-RU"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учительская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 этаж)</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Бенгардт</a:t>
                      </a: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В.В.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Рисунок 8"/>
          <p:cNvPicPr>
            <a:picLocks noChangeAspect="1"/>
          </p:cNvPicPr>
          <p:nvPr/>
        </p:nvPicPr>
        <p:blipFill>
          <a:blip r:embed="rId2"/>
          <a:stretch>
            <a:fillRect/>
          </a:stretch>
        </p:blipFill>
        <p:spPr>
          <a:xfrm>
            <a:off x="0" y="-12683"/>
            <a:ext cx="2855640" cy="1073583"/>
          </a:xfrm>
          <a:prstGeom prst="rect">
            <a:avLst/>
          </a:prstGeom>
        </p:spPr>
      </p:pic>
    </p:spTree>
    <p:extLst>
      <p:ext uri="{BB962C8B-B14F-4D97-AF65-F5344CB8AC3E}">
        <p14:creationId xmlns:p14="http://schemas.microsoft.com/office/powerpoint/2010/main" val="218481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ЗАЧИСЛЕНИЕ В ШКОЛУ</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
        <p:nvSpPr>
          <p:cNvPr id="5" name="Прямоугольник 4"/>
          <p:cNvSpPr/>
          <p:nvPr/>
        </p:nvSpPr>
        <p:spPr>
          <a:xfrm>
            <a:off x="527227" y="1805203"/>
            <a:ext cx="10932736" cy="5216813"/>
          </a:xfrm>
          <a:prstGeom prst="rect">
            <a:avLst/>
          </a:prstGeom>
        </p:spPr>
        <p:txBody>
          <a:bodyPr wrap="square">
            <a:spAutoFit/>
          </a:bodyPr>
          <a:lstStyle/>
          <a:p>
            <a:pPr lvl="0" algn="just">
              <a:buNone/>
              <a:defRPr/>
            </a:pPr>
            <a:r>
              <a:rPr lang="ru-RU" sz="3200" b="1" dirty="0">
                <a:solidFill>
                  <a:srgbClr val="C00000"/>
                </a:solidFill>
                <a:latin typeface="+mj-lt"/>
              </a:rPr>
              <a:t>1-3 июля</a:t>
            </a:r>
            <a:r>
              <a:rPr lang="x-none" sz="3200" b="1" dirty="0">
                <a:latin typeface="+mj-lt"/>
              </a:rPr>
              <a:t>– для зачисления в первый класс </a:t>
            </a:r>
            <a:r>
              <a:rPr lang="ru-RU" sz="3200" b="1" dirty="0">
                <a:latin typeface="+mj-lt"/>
              </a:rPr>
              <a:t>ребенка</a:t>
            </a:r>
            <a:r>
              <a:rPr lang="x-none" sz="3200" b="1" dirty="0">
                <a:latin typeface="+mj-lt"/>
              </a:rPr>
              <a:t>, имеющ</a:t>
            </a:r>
            <a:r>
              <a:rPr lang="ru-RU" sz="3200" b="1" dirty="0">
                <a:latin typeface="+mj-lt"/>
              </a:rPr>
              <a:t>его</a:t>
            </a:r>
            <a:r>
              <a:rPr lang="x-none" sz="3200" b="1" dirty="0">
                <a:latin typeface="+mj-lt"/>
              </a:rPr>
              <a:t> право на преимущественное, внеочередное, первоочередное зачисление в Организацию, а также </a:t>
            </a:r>
            <a:r>
              <a:rPr lang="ru-RU" sz="3200" b="1" dirty="0">
                <a:latin typeface="+mj-lt"/>
              </a:rPr>
              <a:t>ребенка</a:t>
            </a:r>
            <a:r>
              <a:rPr lang="x-none" sz="3200" b="1" dirty="0">
                <a:latin typeface="+mj-lt"/>
              </a:rPr>
              <a:t>, проживающ</a:t>
            </a:r>
            <a:r>
              <a:rPr lang="ru-RU" sz="3200" b="1" dirty="0">
                <a:latin typeface="+mj-lt"/>
              </a:rPr>
              <a:t>его</a:t>
            </a:r>
            <a:r>
              <a:rPr lang="x-none" sz="3200" b="1" dirty="0">
                <a:latin typeface="+mj-lt"/>
              </a:rPr>
              <a:t> на закрепленной территории, для получения начального общего образования;</a:t>
            </a:r>
            <a:endParaRPr lang="ru-RU" sz="3200" b="1" dirty="0">
              <a:latin typeface="+mj-lt"/>
            </a:endParaRPr>
          </a:p>
          <a:p>
            <a:pPr lvl="0" algn="just">
              <a:buNone/>
              <a:defRPr/>
            </a:pPr>
            <a:r>
              <a:rPr lang="ru-RU" sz="3200" b="1" dirty="0">
                <a:solidFill>
                  <a:srgbClr val="C00000"/>
                </a:solidFill>
                <a:latin typeface="+mj-lt"/>
              </a:rPr>
              <a:t>5</a:t>
            </a:r>
            <a:r>
              <a:rPr lang="x-none" sz="3200" b="1" dirty="0">
                <a:solidFill>
                  <a:srgbClr val="C00000"/>
                </a:solidFill>
                <a:latin typeface="+mj-lt"/>
              </a:rPr>
              <a:t> рабочих дней </a:t>
            </a:r>
            <a:r>
              <a:rPr lang="x-none" sz="3200" b="1" dirty="0">
                <a:latin typeface="+mj-lt"/>
              </a:rPr>
              <a:t>– для зачисления в первый класс </a:t>
            </a:r>
            <a:r>
              <a:rPr lang="ru-RU" sz="3200" b="1" dirty="0">
                <a:latin typeface="+mj-lt"/>
              </a:rPr>
              <a:t>ребенка</a:t>
            </a:r>
            <a:r>
              <a:rPr lang="x-none" sz="3200" b="1" dirty="0">
                <a:latin typeface="+mj-lt"/>
              </a:rPr>
              <a:t>, не проживающ</a:t>
            </a:r>
            <a:r>
              <a:rPr lang="ru-RU" sz="3200" b="1" dirty="0">
                <a:latin typeface="+mj-lt"/>
              </a:rPr>
              <a:t>его </a:t>
            </a:r>
            <a:r>
              <a:rPr lang="x-none" sz="3200" b="1" dirty="0">
                <a:latin typeface="+mj-lt"/>
              </a:rPr>
              <a:t>на закрепленной территории</a:t>
            </a:r>
            <a:endParaRPr lang="ru-RU" sz="3200" b="1" dirty="0">
              <a:solidFill>
                <a:srgbClr val="002060"/>
              </a:solidFill>
              <a:latin typeface="+mj-lt"/>
            </a:endParaRPr>
          </a:p>
          <a:p>
            <a:pPr>
              <a:lnSpc>
                <a:spcPct val="150000"/>
              </a:lnSpc>
              <a:buNone/>
            </a:pPr>
            <a:endParaRPr lang="ru-RU" sz="2400" b="1" dirty="0">
              <a:solidFill>
                <a:srgbClr val="002060"/>
              </a:solidFill>
              <a:latin typeface="Arial Black" panose="020B0A04020102020204" pitchFamily="34" charset="0"/>
            </a:endParaRPr>
          </a:p>
          <a:p>
            <a:r>
              <a:rPr lang="ru-RU" sz="900" b="1" dirty="0"/>
              <a:t> </a:t>
            </a:r>
          </a:p>
        </p:txBody>
      </p:sp>
    </p:spTree>
    <p:extLst>
      <p:ext uri="{BB962C8B-B14F-4D97-AF65-F5344CB8AC3E}">
        <p14:creationId xmlns:p14="http://schemas.microsoft.com/office/powerpoint/2010/main" val="121802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algn="just" hangingPunct="0">
              <a:lnSpc>
                <a:spcPct val="114000"/>
              </a:lnSpc>
              <a:spcBef>
                <a:spcPts val="0"/>
              </a:spcBef>
              <a:buFont typeface="Wingdings" pitchFamily="2" charset="2"/>
              <a:buChar char="ü"/>
            </a:pPr>
            <a:r>
              <a:rPr lang="ru-RU" b="1" dirty="0"/>
              <a:t>обращение за муниципальной услугой лица, не являющегося заявителем;</a:t>
            </a:r>
          </a:p>
          <a:p>
            <a:pPr algn="just" hangingPunct="0">
              <a:lnSpc>
                <a:spcPct val="114000"/>
              </a:lnSpc>
              <a:spcBef>
                <a:spcPts val="0"/>
              </a:spcBef>
              <a:buFont typeface="Wingdings" pitchFamily="2" charset="2"/>
              <a:buChar char="ü"/>
            </a:pPr>
            <a:r>
              <a:rPr lang="ru-RU" b="1" dirty="0"/>
              <a:t>установление недостоверности сведений, указанных в заявлении о приеме на обучение; </a:t>
            </a:r>
          </a:p>
          <a:p>
            <a:pPr algn="just" hangingPunct="0">
              <a:lnSpc>
                <a:spcPct val="114000"/>
              </a:lnSpc>
              <a:spcBef>
                <a:spcPts val="0"/>
              </a:spcBef>
              <a:buFont typeface="Wingdings" pitchFamily="2" charset="2"/>
              <a:buChar char="ü"/>
            </a:pPr>
            <a:r>
              <a:rPr lang="ru-RU" b="1" dirty="0"/>
              <a:t>подача заявления в период до 1 апреля текущего года при зачислении ребенка в первый класс;</a:t>
            </a:r>
          </a:p>
          <a:p>
            <a:endParaRPr lang="ru-RU" dirty="0" smtClean="0"/>
          </a:p>
          <a:p>
            <a:endParaRPr lang="ru-RU" dirty="0" smtClean="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686862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fontScale="92500" lnSpcReduction="10000"/>
          </a:bodyPr>
          <a:lstStyle/>
          <a:p>
            <a:pPr marL="0" indent="0" algn="just">
              <a:buNone/>
            </a:pPr>
            <a:endParaRPr lang="ru-RU" sz="2400" b="1" dirty="0" smtClean="0"/>
          </a:p>
          <a:p>
            <a:pPr algn="just" hangingPunct="0">
              <a:lnSpc>
                <a:spcPct val="114000"/>
              </a:lnSpc>
              <a:spcBef>
                <a:spcPts val="0"/>
              </a:spcBef>
              <a:buFont typeface="Wingdings" pitchFamily="2" charset="2"/>
              <a:buChar char="ü"/>
            </a:pPr>
            <a:r>
              <a:rPr lang="ru-RU" b="1" dirty="0"/>
              <a:t>несоответствие возраста ребенка, в интересах которого действует родитель (законный представитель), требованиям действующего законодательства (ребёнок не достиг возраста 6 лет и 6 месяцев или уже достиг возраста 8 лет на момент начала получения начального общего образования) при отсутствии разрешения Администрации на прием ребенка в Организацию.</a:t>
            </a:r>
          </a:p>
          <a:p>
            <a:pPr algn="just" hangingPunct="0">
              <a:lnSpc>
                <a:spcPct val="114000"/>
              </a:lnSpc>
              <a:spcBef>
                <a:spcPts val="0"/>
              </a:spcBef>
              <a:buFont typeface="Wingdings" pitchFamily="2" charset="2"/>
              <a:buChar char="ü"/>
            </a:pPr>
            <a:r>
              <a:rPr lang="ru-RU" b="1" dirty="0"/>
              <a:t>подача заявления в период с 1 апреля до 30 июня текущего года при зачислении в первый класс на следующий учебный год детей, не проживающих на закрепленной территории, а также детей, не относящихся к </a:t>
            </a:r>
            <a:r>
              <a:rPr lang="ru-RU" b="1" dirty="0" smtClean="0"/>
              <a:t>льготным категориям</a:t>
            </a:r>
            <a:endParaRPr lang="ru-RU" b="1" dirty="0"/>
          </a:p>
          <a:p>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1678073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ОТКАЗ В ПРИЁМЕ ДОКУМЕНТОВ</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lgn="ctr">
              <a:buNone/>
            </a:pPr>
            <a:r>
              <a:rPr lang="ru-RU" sz="4000" b="1" dirty="0" smtClean="0">
                <a:solidFill>
                  <a:srgbClr val="002060"/>
                </a:solidFill>
              </a:rPr>
              <a:t>Отсутствие в школе свободных мест</a:t>
            </a:r>
          </a:p>
          <a:p>
            <a:pPr marL="0" indent="0" algn="ctr">
              <a:buNone/>
            </a:pPr>
            <a:endParaRPr lang="ru-RU" sz="4000" b="1" dirty="0" smtClean="0">
              <a:solidFill>
                <a:srgbClr val="002060"/>
              </a:solidFill>
            </a:endParaRPr>
          </a:p>
          <a:p>
            <a:pPr marL="0" indent="0" algn="ctr">
              <a:buNone/>
            </a:pPr>
            <a:r>
              <a:rPr lang="ru-RU" b="1" dirty="0" smtClean="0">
                <a:solidFill>
                  <a:srgbClr val="C00000"/>
                </a:solidFill>
              </a:rPr>
              <a:t>ПРИ ОТСУТСТВИИ СВОБОДНЫХ МЕСТ</a:t>
            </a:r>
          </a:p>
          <a:p>
            <a:pPr marL="0" indent="0" algn="ctr">
              <a:buNone/>
            </a:pPr>
            <a:r>
              <a:rPr lang="ru-RU" b="1" dirty="0" smtClean="0">
                <a:solidFill>
                  <a:srgbClr val="C00000"/>
                </a:solidFill>
              </a:rPr>
              <a:t>обращение </a:t>
            </a:r>
            <a:r>
              <a:rPr lang="ru-RU" b="1" dirty="0">
                <a:solidFill>
                  <a:srgbClr val="C00000"/>
                </a:solidFill>
              </a:rPr>
              <a:t>родителя (законного представителя</a:t>
            </a:r>
            <a:r>
              <a:rPr lang="ru-RU" b="1" dirty="0" smtClean="0">
                <a:solidFill>
                  <a:srgbClr val="C00000"/>
                </a:solidFill>
              </a:rPr>
              <a:t>) в </a:t>
            </a:r>
            <a:r>
              <a:rPr lang="ru-RU" b="1" dirty="0">
                <a:solidFill>
                  <a:srgbClr val="C00000"/>
                </a:solidFill>
              </a:rPr>
              <a:t>администрацию города</a:t>
            </a:r>
          </a:p>
          <a:p>
            <a:pPr marL="0" indent="0">
              <a:buNone/>
            </a:pPr>
            <a:endParaRPr lang="ru-RU" dirty="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3508912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258342" cy="1916832"/>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dirty="0">
                <a:solidFill>
                  <a:srgbClr val="006C31"/>
                </a:solidFill>
              </a:rPr>
              <a:t>Приём в школу иностранных граждан и лиц без гражданства</a:t>
            </a: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buNone/>
            </a:pPr>
            <a:endParaRPr lang="ru-RU" dirty="0" smtClean="0"/>
          </a:p>
          <a:p>
            <a:pPr marL="0" indent="0" algn="ctr">
              <a:buNone/>
            </a:pPr>
            <a:r>
              <a:rPr lang="ru-RU" sz="4000" b="1" dirty="0" smtClean="0"/>
              <a:t>Приказ </a:t>
            </a:r>
            <a:r>
              <a:rPr lang="ru-RU" sz="4000" b="1" dirty="0"/>
              <a:t>Министерства просвещения Российской Федерации от 04.03.2025 № 171</a:t>
            </a: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Tree>
    <p:extLst>
      <p:ext uri="{BB962C8B-B14F-4D97-AF65-F5344CB8AC3E}">
        <p14:creationId xmlns:p14="http://schemas.microsoft.com/office/powerpoint/2010/main" val="96827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В ШКОЛУ ПРИНИМАЮТСЯ ДЕТИ</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endParaRPr lang="ru-RU" sz="2400" dirty="0" smtClean="0"/>
          </a:p>
          <a:p>
            <a:endParaRPr lang="ru-RU" dirty="0" smtClean="0"/>
          </a:p>
          <a:p>
            <a:endParaRPr lang="ru-RU" dirty="0"/>
          </a:p>
        </p:txBody>
      </p:sp>
      <p:sp>
        <p:nvSpPr>
          <p:cNvPr id="3" name="Прямоугольник 2"/>
          <p:cNvSpPr/>
          <p:nvPr/>
        </p:nvSpPr>
        <p:spPr>
          <a:xfrm>
            <a:off x="563864" y="1805203"/>
            <a:ext cx="11220768" cy="3785652"/>
          </a:xfrm>
          <a:prstGeom prst="rect">
            <a:avLst/>
          </a:prstGeom>
        </p:spPr>
        <p:txBody>
          <a:bodyPr wrap="square">
            <a:spAutoFit/>
          </a:bodyPr>
          <a:lstStyle/>
          <a:p>
            <a:pPr algn="just"/>
            <a:r>
              <a:rPr lang="ru-RU" sz="4800" b="1" dirty="0">
                <a:latin typeface="+mj-lt"/>
                <a:ea typeface="Calibri" pitchFamily="34" charset="0"/>
                <a:cs typeface="Times New Roman" pitchFamily="18" charset="0"/>
              </a:rPr>
              <a:t>в возрасте </a:t>
            </a:r>
            <a:r>
              <a:rPr lang="ru-RU" sz="4800" b="1" u="sng" dirty="0">
                <a:latin typeface="+mj-lt"/>
                <a:ea typeface="Calibri" pitchFamily="34" charset="0"/>
                <a:cs typeface="Times New Roman" pitchFamily="18" charset="0"/>
              </a:rPr>
              <a:t>на 1 сентября </a:t>
            </a:r>
            <a:r>
              <a:rPr lang="ru-RU" sz="4800" b="1" u="sng" dirty="0" smtClean="0">
                <a:latin typeface="+mj-lt"/>
                <a:ea typeface="Calibri" pitchFamily="34" charset="0"/>
                <a:cs typeface="Times New Roman" pitchFamily="18" charset="0"/>
              </a:rPr>
              <a:t>2025 </a:t>
            </a:r>
            <a:r>
              <a:rPr lang="ru-RU" sz="4800" b="1" u="sng" dirty="0">
                <a:latin typeface="+mj-lt"/>
                <a:ea typeface="Calibri" pitchFamily="34" charset="0"/>
                <a:cs typeface="Times New Roman" pitchFamily="18" charset="0"/>
              </a:rPr>
              <a:t>года </a:t>
            </a:r>
            <a:r>
              <a:rPr lang="ru-RU" sz="4800" b="1" dirty="0">
                <a:latin typeface="+mj-lt"/>
                <a:ea typeface="Calibri" pitchFamily="34" charset="0"/>
                <a:cs typeface="Times New Roman" pitchFamily="18" charset="0"/>
              </a:rPr>
              <a:t>6 лет 6 месяцев, но не позже 8 лет;</a:t>
            </a:r>
          </a:p>
          <a:p>
            <a:pPr algn="just"/>
            <a:endParaRPr lang="ru-RU" sz="4800" b="1" dirty="0">
              <a:latin typeface="+mj-lt"/>
              <a:ea typeface="Calibri" pitchFamily="34" charset="0"/>
              <a:cs typeface="Times New Roman" pitchFamily="18" charset="0"/>
            </a:endParaRPr>
          </a:p>
          <a:p>
            <a:pPr algn="just"/>
            <a:r>
              <a:rPr lang="ru-RU" sz="4800" b="1" dirty="0">
                <a:latin typeface="+mj-lt"/>
                <a:ea typeface="Calibri" pitchFamily="34" charset="0"/>
                <a:cs typeface="Times New Roman" pitchFamily="18" charset="0"/>
              </a:rPr>
              <a:t>в более раннем или в более позднем возрасте по решению учредителя</a:t>
            </a:r>
            <a:endParaRPr lang="ru-RU" sz="4800" b="1" dirty="0">
              <a:latin typeface="+mj-lt"/>
              <a:cs typeface="Times New Roman" pitchFamily="18" charset="0"/>
            </a:endParaRPr>
          </a:p>
        </p:txBody>
      </p:sp>
      <p:pic>
        <p:nvPicPr>
          <p:cNvPr id="8" name="Рисунок 7"/>
          <p:cNvPicPr>
            <a:picLocks noChangeAspect="1"/>
          </p:cNvPicPr>
          <p:nvPr/>
        </p:nvPicPr>
        <p:blipFill>
          <a:blip r:embed="rId2"/>
          <a:stretch>
            <a:fillRect/>
          </a:stretch>
        </p:blipFill>
        <p:spPr>
          <a:xfrm>
            <a:off x="10704805" y="123907"/>
            <a:ext cx="1280271" cy="1505843"/>
          </a:xfrm>
          <a:prstGeom prst="rect">
            <a:avLst/>
          </a:prstGeom>
        </p:spPr>
      </p:pic>
    </p:spTree>
    <p:extLst>
      <p:ext uri="{BB962C8B-B14F-4D97-AF65-F5344CB8AC3E}">
        <p14:creationId xmlns:p14="http://schemas.microsoft.com/office/powerpoint/2010/main" val="1532445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258342" cy="1916832"/>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dirty="0">
                <a:solidFill>
                  <a:srgbClr val="006C31"/>
                </a:solidFill>
              </a:rPr>
              <a:t>Приём в школу иностранных граждан и лиц без гражданства</a:t>
            </a: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buNone/>
            </a:pPr>
            <a:endParaRPr lang="ru-RU" dirty="0" smtClean="0"/>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pic>
        <p:nvPicPr>
          <p:cNvPr id="7" name="Рисунок 6"/>
          <p:cNvPicPr>
            <a:picLocks noChangeAspect="1"/>
          </p:cNvPicPr>
          <p:nvPr/>
        </p:nvPicPr>
        <p:blipFill>
          <a:blip r:embed="rId2"/>
          <a:stretch>
            <a:fillRect/>
          </a:stretch>
        </p:blipFill>
        <p:spPr>
          <a:xfrm>
            <a:off x="10740110" y="-103759"/>
            <a:ext cx="1199456" cy="1733510"/>
          </a:xfrm>
          <a:prstGeom prst="rect">
            <a:avLst/>
          </a:prstGeom>
        </p:spPr>
      </p:pic>
      <p:sp>
        <p:nvSpPr>
          <p:cNvPr id="2" name="Прямоугольник 1"/>
          <p:cNvSpPr/>
          <p:nvPr/>
        </p:nvSpPr>
        <p:spPr>
          <a:xfrm>
            <a:off x="563864" y="2267737"/>
            <a:ext cx="9728390" cy="646331"/>
          </a:xfrm>
          <a:prstGeom prst="rect">
            <a:avLst/>
          </a:prstGeom>
        </p:spPr>
        <p:txBody>
          <a:bodyPr wrap="square">
            <a:spAutoFit/>
          </a:bodyPr>
          <a:lstStyle/>
          <a:p>
            <a:pPr algn="ctr"/>
            <a:r>
              <a:rPr lang="ru-RU" sz="3600" b="1" spc="50" dirty="0">
                <a:ln w="11430"/>
                <a:solidFill>
                  <a:srgbClr val="C00000"/>
                </a:solidFill>
                <a:effectLst>
                  <a:outerShdw blurRad="38100" dist="38100" dir="2700000" algn="tl">
                    <a:srgbClr val="000000">
                      <a:alpha val="43137"/>
                    </a:srgbClr>
                  </a:outerShdw>
                </a:effectLst>
              </a:rPr>
              <a:t>КАК ПОДАТЬ ЗАЯВЛЕНИЕ</a:t>
            </a:r>
          </a:p>
        </p:txBody>
      </p:sp>
      <p:sp>
        <p:nvSpPr>
          <p:cNvPr id="5" name="Прямоугольник 4"/>
          <p:cNvSpPr/>
          <p:nvPr/>
        </p:nvSpPr>
        <p:spPr>
          <a:xfrm>
            <a:off x="305652" y="3264973"/>
            <a:ext cx="11554486" cy="3600986"/>
          </a:xfrm>
          <a:prstGeom prst="rect">
            <a:avLst/>
          </a:prstGeom>
        </p:spPr>
        <p:txBody>
          <a:bodyPr wrap="square">
            <a:spAutoFit/>
          </a:bodyPr>
          <a:lstStyle/>
          <a:p>
            <a:pPr marL="571500" indent="-571500">
              <a:buFontTx/>
              <a:buChar char="-"/>
            </a:pPr>
            <a:r>
              <a:rPr lang="ru-RU" sz="4000" b="1" dirty="0" smtClean="0">
                <a:latin typeface="Arial Narrow" pitchFamily="34" charset="0"/>
                <a:ea typeface="Calibri" pitchFamily="34" charset="0"/>
                <a:cs typeface="Times New Roman" pitchFamily="18" charset="0"/>
              </a:rPr>
              <a:t>в </a:t>
            </a:r>
            <a:r>
              <a:rPr lang="ru-RU" sz="4000" b="1" dirty="0">
                <a:latin typeface="Arial Narrow" pitchFamily="34" charset="0"/>
                <a:ea typeface="Calibri" pitchFamily="34" charset="0"/>
                <a:cs typeface="Times New Roman" pitchFamily="18" charset="0"/>
              </a:rPr>
              <a:t>электронной форме посредством ЕПГУ </a:t>
            </a:r>
            <a:endParaRPr lang="ru-RU" sz="4000" b="1" dirty="0" smtClean="0">
              <a:latin typeface="Arial Narrow" pitchFamily="34" charset="0"/>
              <a:ea typeface="Calibri" pitchFamily="34" charset="0"/>
              <a:cs typeface="Times New Roman" pitchFamily="18" charset="0"/>
            </a:endParaRPr>
          </a:p>
          <a:p>
            <a:pPr marL="571500" indent="-571500">
              <a:buFontTx/>
              <a:buChar char="-"/>
            </a:pPr>
            <a:r>
              <a:rPr lang="ru-RU" sz="4000" b="1" dirty="0" smtClean="0">
                <a:latin typeface="Arial Narrow" pitchFamily="34" charset="0"/>
                <a:ea typeface="Calibri" pitchFamily="34" charset="0"/>
                <a:cs typeface="Times New Roman" pitchFamily="18" charset="0"/>
              </a:rPr>
              <a:t>по </a:t>
            </a:r>
            <a:r>
              <a:rPr lang="ru-RU" sz="4000" b="1" dirty="0">
                <a:latin typeface="Arial Narrow" pitchFamily="34" charset="0"/>
                <a:ea typeface="Calibri" pitchFamily="34" charset="0"/>
                <a:cs typeface="Times New Roman" pitchFamily="18" charset="0"/>
              </a:rPr>
              <a:t>почте заказным письмом с уведомлением о </a:t>
            </a:r>
            <a:r>
              <a:rPr lang="ru-RU" sz="4000" b="1" dirty="0" smtClean="0">
                <a:latin typeface="Arial Narrow" pitchFamily="34" charset="0"/>
                <a:ea typeface="Calibri" pitchFamily="34" charset="0"/>
                <a:cs typeface="Times New Roman" pitchFamily="18" charset="0"/>
              </a:rPr>
              <a:t>вручении</a:t>
            </a:r>
          </a:p>
          <a:p>
            <a:r>
              <a:rPr lang="ru-RU" sz="3600" b="1" i="1" dirty="0" smtClean="0">
                <a:solidFill>
                  <a:srgbClr val="C00000"/>
                </a:solidFill>
                <a:ea typeface="Calibri" pitchFamily="34" charset="0"/>
                <a:cs typeface="Times New Roman" pitchFamily="18" charset="0"/>
              </a:rPr>
              <a:t>    В заявлении о приёме на обучение даётся согласие для прохождения тестирования на знание русского языка</a:t>
            </a:r>
            <a:endParaRPr lang="ru-RU" sz="3600" b="1" i="1" dirty="0">
              <a:solidFill>
                <a:srgbClr val="C00000"/>
              </a:solidFill>
              <a:ea typeface="Calibri" pitchFamily="34" charset="0"/>
              <a:cs typeface="Times New Roman" pitchFamily="18" charset="0"/>
            </a:endParaRPr>
          </a:p>
        </p:txBody>
      </p:sp>
    </p:spTree>
    <p:extLst>
      <p:ext uri="{BB962C8B-B14F-4D97-AF65-F5344CB8AC3E}">
        <p14:creationId xmlns:p14="http://schemas.microsoft.com/office/powerpoint/2010/main" val="3081536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95410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dirty="0">
                <a:solidFill>
                  <a:srgbClr val="006C31"/>
                </a:solidFill>
              </a:rPr>
              <a:t>Приём в школу иностранных граждан и лиц без </a:t>
            </a:r>
            <a:r>
              <a:rPr lang="ru-RU" sz="2800" b="1" dirty="0" smtClean="0">
                <a:solidFill>
                  <a:srgbClr val="006C31"/>
                </a:solidFill>
              </a:rPr>
              <a:t>гражданства</a:t>
            </a:r>
          </a:p>
          <a:p>
            <a:pPr algn="ctr"/>
            <a:r>
              <a:rPr lang="ru-RU" sz="2800" b="1" dirty="0" smtClean="0">
                <a:solidFill>
                  <a:schemeClr val="accent2">
                    <a:lumMod val="50000"/>
                  </a:schemeClr>
                </a:solidFill>
              </a:rPr>
              <a:t>ПЕРЕЧЕНЬ ДОКУМЕНТОВ</a:t>
            </a:r>
            <a:endParaRPr lang="ru-RU" sz="2800" b="1" dirty="0">
              <a:solidFill>
                <a:schemeClr val="accent2">
                  <a:lumMod val="50000"/>
                </a:schemeClr>
              </a:solidFill>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buNone/>
            </a:pPr>
            <a:endParaRPr lang="ru-RU" dirty="0" smtClean="0"/>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r>
              <a:rPr lang="ru-RU" sz="900" b="1" dirty="0" smtClean="0">
                <a:effectLst/>
                <a:latin typeface="Tahoma" panose="020B0604030504040204" pitchFamily="34" charset="0"/>
                <a:ea typeface="Microsoft Sans Serif" panose="020B0604020202020204" pitchFamily="34" charset="0"/>
                <a:cs typeface="Microsoft Sans Serif" panose="020B0604020202020204" pitchFamily="34" charset="0"/>
              </a:rPr>
              <a:t>         </a:t>
            </a:r>
            <a:r>
              <a:rPr lang="ru-RU" b="1" spc="-20" dirty="0" smtClean="0">
                <a:effectLst/>
                <a:ea typeface="Symbol" panose="05050102010706020507" pitchFamily="18" charset="2"/>
                <a:cs typeface="Symbol" panose="05050102010706020507" pitchFamily="18" charset="2"/>
              </a:rPr>
              <a:t>копии</a:t>
            </a:r>
            <a:r>
              <a:rPr lang="ru-RU" b="1" spc="-50" dirty="0" smtClean="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документов, подтверждающих</a:t>
            </a:r>
            <a:r>
              <a:rPr lang="ru-RU" b="1" spc="-1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родство</a:t>
            </a:r>
            <a:r>
              <a:rPr lang="ru-RU" b="1" spc="-15"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заявителя;</a:t>
            </a:r>
            <a:endParaRPr lang="ru-RU" b="1" spc="0" dirty="0">
              <a:effectLst/>
              <a:ea typeface="Symbol" panose="05050102010706020507" pitchFamily="18" charset="2"/>
              <a:cs typeface="Symbol" panose="05050102010706020507" pitchFamily="18" charset="2"/>
            </a:endParaRPr>
          </a:p>
          <a:p>
            <a:pPr lvl="0">
              <a:spcAft>
                <a:spcPts val="0"/>
              </a:spcAft>
              <a:buSzPts val="900"/>
              <a:tabLst>
                <a:tab pos="513715" algn="l"/>
              </a:tabLst>
            </a:pPr>
            <a:r>
              <a:rPr lang="ru-RU" b="1" spc="-20" dirty="0" smtClean="0">
                <a:effectLst/>
                <a:ea typeface="Symbol" panose="05050102010706020507" pitchFamily="18" charset="2"/>
                <a:cs typeface="Symbol" panose="05050102010706020507" pitchFamily="18" charset="2"/>
              </a:rPr>
              <a:t>      копии</a:t>
            </a:r>
            <a:r>
              <a:rPr lang="ru-RU" b="1" spc="-85" dirty="0" smtClean="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документов,</a:t>
            </a:r>
            <a:r>
              <a:rPr lang="ru-RU" b="1" spc="-6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подтверждающих</a:t>
            </a:r>
            <a:r>
              <a:rPr lang="ru-RU" b="1" spc="-5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законность</a:t>
            </a:r>
            <a:r>
              <a:rPr lang="ru-RU" b="1" spc="-75"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нахождения</a:t>
            </a:r>
            <a:r>
              <a:rPr lang="ru-RU" b="1" spc="-70" dirty="0">
                <a:effectLst/>
                <a:ea typeface="Symbol" panose="05050102010706020507" pitchFamily="18" charset="2"/>
                <a:cs typeface="Symbol" panose="05050102010706020507" pitchFamily="18" charset="2"/>
              </a:rPr>
              <a:t> </a:t>
            </a:r>
            <a:r>
              <a:rPr lang="ru-RU" b="1" spc="-20" dirty="0" smtClean="0">
                <a:effectLst/>
                <a:ea typeface="Symbol" panose="05050102010706020507" pitchFamily="18" charset="2"/>
                <a:cs typeface="Symbol" panose="05050102010706020507" pitchFamily="18" charset="2"/>
              </a:rPr>
              <a:t>ребенка </a:t>
            </a:r>
            <a:r>
              <a:rPr lang="ru-RU" b="1" spc="-20" dirty="0" smtClean="0">
                <a:effectLst/>
                <a:ea typeface="Microsoft Sans Serif" panose="020B0604020202020204" pitchFamily="34" charset="0"/>
              </a:rPr>
              <a:t>и</a:t>
            </a:r>
            <a:r>
              <a:rPr lang="ru-RU" b="1" spc="-70" dirty="0" smtClean="0">
                <a:effectLst/>
                <a:ea typeface="Microsoft Sans Serif" panose="020B0604020202020204" pitchFamily="34" charset="0"/>
              </a:rPr>
              <a:t> </a:t>
            </a:r>
            <a:r>
              <a:rPr lang="ru-RU" b="1" spc="-20" dirty="0">
                <a:effectLst/>
                <a:ea typeface="Microsoft Sans Serif" panose="020B0604020202020204" pitchFamily="34" charset="0"/>
              </a:rPr>
              <a:t>его</a:t>
            </a:r>
            <a:r>
              <a:rPr lang="ru-RU" b="1" spc="-80" dirty="0">
                <a:effectLst/>
                <a:ea typeface="Microsoft Sans Serif" panose="020B0604020202020204" pitchFamily="34" charset="0"/>
              </a:rPr>
              <a:t> </a:t>
            </a:r>
            <a:r>
              <a:rPr lang="ru-RU" b="1" spc="-20" dirty="0">
                <a:effectLst/>
                <a:ea typeface="Microsoft Sans Serif" panose="020B0604020202020204" pitchFamily="34" charset="0"/>
              </a:rPr>
              <a:t>законного</a:t>
            </a:r>
            <a:r>
              <a:rPr lang="ru-RU" b="1" spc="-80" dirty="0">
                <a:effectLst/>
                <a:ea typeface="Microsoft Sans Serif" panose="020B0604020202020204" pitchFamily="34" charset="0"/>
              </a:rPr>
              <a:t> </a:t>
            </a:r>
            <a:r>
              <a:rPr lang="ru-RU" b="1" spc="-20" dirty="0">
                <a:effectLst/>
                <a:ea typeface="Microsoft Sans Serif" panose="020B0604020202020204" pitchFamily="34" charset="0"/>
              </a:rPr>
              <a:t>(законных)</a:t>
            </a:r>
            <a:r>
              <a:rPr lang="ru-RU" b="1" spc="-60" dirty="0">
                <a:effectLst/>
                <a:ea typeface="Microsoft Sans Serif" panose="020B0604020202020204" pitchFamily="34" charset="0"/>
              </a:rPr>
              <a:t> </a:t>
            </a:r>
            <a:r>
              <a:rPr lang="ru-RU" b="1" spc="-20" dirty="0">
                <a:effectLst/>
                <a:ea typeface="Microsoft Sans Serif" panose="020B0604020202020204" pitchFamily="34" charset="0"/>
              </a:rPr>
              <a:t>представителя</a:t>
            </a:r>
            <a:r>
              <a:rPr lang="ru-RU" b="1" spc="-60" dirty="0">
                <a:effectLst/>
                <a:ea typeface="Microsoft Sans Serif" panose="020B0604020202020204" pitchFamily="34" charset="0"/>
              </a:rPr>
              <a:t> </a:t>
            </a:r>
            <a:r>
              <a:rPr lang="ru-RU" b="1" spc="-20" dirty="0">
                <a:effectLst/>
                <a:ea typeface="Microsoft Sans Serif" panose="020B0604020202020204" pitchFamily="34" charset="0"/>
              </a:rPr>
              <a:t>(представителей)</a:t>
            </a:r>
            <a:r>
              <a:rPr lang="ru-RU" b="1" spc="-60" dirty="0">
                <a:effectLst/>
                <a:ea typeface="Microsoft Sans Serif" panose="020B0604020202020204" pitchFamily="34" charset="0"/>
              </a:rPr>
              <a:t> </a:t>
            </a:r>
            <a:r>
              <a:rPr lang="ru-RU" b="1" spc="-20" dirty="0">
                <a:effectLst/>
                <a:ea typeface="Microsoft Sans Serif" panose="020B0604020202020204" pitchFamily="34" charset="0"/>
              </a:rPr>
              <a:t>на</a:t>
            </a:r>
            <a:r>
              <a:rPr lang="ru-RU" b="1" spc="-70" dirty="0">
                <a:effectLst/>
                <a:ea typeface="Microsoft Sans Serif" panose="020B0604020202020204" pitchFamily="34" charset="0"/>
              </a:rPr>
              <a:t> </a:t>
            </a:r>
            <a:r>
              <a:rPr lang="ru-RU" b="1" spc="-20" dirty="0">
                <a:effectLst/>
                <a:ea typeface="Microsoft Sans Serif" panose="020B0604020202020204" pitchFamily="34" charset="0"/>
              </a:rPr>
              <a:t>территории </a:t>
            </a:r>
            <a:r>
              <a:rPr lang="ru-RU" b="1" dirty="0">
                <a:effectLst/>
                <a:ea typeface="Microsoft Sans Serif" panose="020B0604020202020204" pitchFamily="34" charset="0"/>
              </a:rPr>
              <a:t>Российской</a:t>
            </a:r>
            <a:r>
              <a:rPr lang="ru-RU" b="1" spc="-65" dirty="0">
                <a:effectLst/>
                <a:ea typeface="Microsoft Sans Serif" panose="020B0604020202020204" pitchFamily="34" charset="0"/>
              </a:rPr>
              <a:t> </a:t>
            </a:r>
            <a:r>
              <a:rPr lang="ru-RU" b="1" dirty="0">
                <a:effectLst/>
                <a:ea typeface="Microsoft Sans Serif" panose="020B0604020202020204" pitchFamily="34" charset="0"/>
              </a:rPr>
              <a:t>Федерации</a:t>
            </a:r>
            <a:r>
              <a:rPr lang="ru-RU" b="1" spc="-40" dirty="0">
                <a:effectLst/>
                <a:ea typeface="Microsoft Sans Serif" panose="020B0604020202020204" pitchFamily="34" charset="0"/>
              </a:rPr>
              <a:t> </a:t>
            </a:r>
            <a:r>
              <a:rPr lang="ru-RU" b="1" dirty="0">
                <a:effectLst/>
                <a:ea typeface="Microsoft Sans Serif" panose="020B0604020202020204" pitchFamily="34" charset="0"/>
              </a:rPr>
              <a:t>(действительные вид</a:t>
            </a:r>
            <a:r>
              <a:rPr lang="ru-RU" b="1" spc="-40" dirty="0">
                <a:effectLst/>
                <a:ea typeface="Microsoft Sans Serif" panose="020B0604020202020204" pitchFamily="34" charset="0"/>
              </a:rPr>
              <a:t> </a:t>
            </a:r>
            <a:r>
              <a:rPr lang="ru-RU" b="1" dirty="0">
                <a:effectLst/>
                <a:ea typeface="Microsoft Sans Serif" panose="020B0604020202020204" pitchFamily="34" charset="0"/>
              </a:rPr>
              <a:t>на</a:t>
            </a:r>
            <a:r>
              <a:rPr lang="ru-RU" b="1" spc="-50" dirty="0">
                <a:effectLst/>
                <a:ea typeface="Microsoft Sans Serif" panose="020B0604020202020204" pitchFamily="34" charset="0"/>
              </a:rPr>
              <a:t> </a:t>
            </a:r>
            <a:r>
              <a:rPr lang="ru-RU" b="1" dirty="0">
                <a:effectLst/>
                <a:ea typeface="Microsoft Sans Serif" panose="020B0604020202020204" pitchFamily="34" charset="0"/>
              </a:rPr>
              <a:t>жительство,</a:t>
            </a:r>
            <a:r>
              <a:rPr lang="ru-RU" b="1" spc="-65" dirty="0">
                <a:effectLst/>
                <a:ea typeface="Microsoft Sans Serif" panose="020B0604020202020204" pitchFamily="34" charset="0"/>
              </a:rPr>
              <a:t> </a:t>
            </a:r>
            <a:r>
              <a:rPr lang="ru-RU" b="1" dirty="0" err="1" smtClean="0">
                <a:effectLst/>
                <a:ea typeface="Microsoft Sans Serif" panose="020B0604020202020204" pitchFamily="34" charset="0"/>
              </a:rPr>
              <a:t>либоразрешение</a:t>
            </a:r>
            <a:r>
              <a:rPr lang="ru-RU" b="1" dirty="0" smtClean="0">
                <a:effectLst/>
                <a:ea typeface="Microsoft Sans Serif" panose="020B0604020202020204" pitchFamily="34" charset="0"/>
              </a:rPr>
              <a:t> </a:t>
            </a:r>
            <a:r>
              <a:rPr lang="ru-RU" b="1" dirty="0">
                <a:effectLst/>
                <a:ea typeface="Microsoft Sans Serif" panose="020B0604020202020204" pitchFamily="34" charset="0"/>
              </a:rPr>
              <a:t>на временное проживание, либо разрешение на временное </a:t>
            </a:r>
            <a:r>
              <a:rPr lang="ru-RU" b="1" spc="-20" dirty="0">
                <a:effectLst/>
                <a:ea typeface="Microsoft Sans Serif" panose="020B0604020202020204" pitchFamily="34" charset="0"/>
              </a:rPr>
              <a:t>проживание</a:t>
            </a:r>
            <a:r>
              <a:rPr lang="ru-RU" b="1" spc="-55" dirty="0">
                <a:effectLst/>
                <a:ea typeface="Microsoft Sans Serif" panose="020B0604020202020204" pitchFamily="34" charset="0"/>
              </a:rPr>
              <a:t> </a:t>
            </a:r>
            <a:r>
              <a:rPr lang="ru-RU" b="1" spc="-20" dirty="0">
                <a:effectLst/>
                <a:ea typeface="Microsoft Sans Serif" panose="020B0604020202020204" pitchFamily="34" charset="0"/>
              </a:rPr>
              <a:t>в</a:t>
            </a:r>
            <a:r>
              <a:rPr lang="ru-RU" b="1" spc="-50" dirty="0">
                <a:effectLst/>
                <a:ea typeface="Microsoft Sans Serif" panose="020B0604020202020204" pitchFamily="34" charset="0"/>
              </a:rPr>
              <a:t> </a:t>
            </a:r>
            <a:r>
              <a:rPr lang="ru-RU" b="1" spc="-20" dirty="0">
                <a:effectLst/>
                <a:ea typeface="Microsoft Sans Serif" panose="020B0604020202020204" pitchFamily="34" charset="0"/>
              </a:rPr>
              <a:t>целях</a:t>
            </a:r>
            <a:r>
              <a:rPr lang="ru-RU" b="1" spc="-50" dirty="0">
                <a:effectLst/>
                <a:ea typeface="Microsoft Sans Serif" panose="020B0604020202020204" pitchFamily="34" charset="0"/>
              </a:rPr>
              <a:t> </a:t>
            </a:r>
            <a:r>
              <a:rPr lang="ru-RU" b="1" spc="-20" dirty="0">
                <a:effectLst/>
                <a:ea typeface="Microsoft Sans Serif" panose="020B0604020202020204" pitchFamily="34" charset="0"/>
              </a:rPr>
              <a:t>получения</a:t>
            </a:r>
            <a:r>
              <a:rPr lang="ru-RU" b="1" spc="-55" dirty="0">
                <a:effectLst/>
                <a:ea typeface="Microsoft Sans Serif" panose="020B0604020202020204" pitchFamily="34" charset="0"/>
              </a:rPr>
              <a:t> </a:t>
            </a:r>
            <a:r>
              <a:rPr lang="ru-RU" b="1" spc="-20" dirty="0">
                <a:effectLst/>
                <a:ea typeface="Microsoft Sans Serif" panose="020B0604020202020204" pitchFamily="34" charset="0"/>
              </a:rPr>
              <a:t>образования,</a:t>
            </a:r>
            <a:r>
              <a:rPr lang="ru-RU" b="1" spc="-45" dirty="0">
                <a:effectLst/>
                <a:ea typeface="Microsoft Sans Serif" panose="020B0604020202020204" pitchFamily="34" charset="0"/>
              </a:rPr>
              <a:t> </a:t>
            </a:r>
            <a:r>
              <a:rPr lang="ru-RU" b="1" spc="-20" dirty="0">
                <a:effectLst/>
                <a:ea typeface="Microsoft Sans Serif" panose="020B0604020202020204" pitchFamily="34" charset="0"/>
              </a:rPr>
              <a:t>либо</a:t>
            </a:r>
            <a:r>
              <a:rPr lang="ru-RU" b="1" spc="-60" dirty="0">
                <a:effectLst/>
                <a:ea typeface="Microsoft Sans Serif" panose="020B0604020202020204" pitchFamily="34" charset="0"/>
              </a:rPr>
              <a:t> </a:t>
            </a:r>
            <a:r>
              <a:rPr lang="ru-RU" b="1" spc="-20" dirty="0">
                <a:effectLst/>
                <a:ea typeface="Microsoft Sans Serif" panose="020B0604020202020204" pitchFamily="34" charset="0"/>
              </a:rPr>
              <a:t>визу</a:t>
            </a:r>
            <a:r>
              <a:rPr lang="ru-RU" b="1" spc="-50" dirty="0">
                <a:effectLst/>
                <a:ea typeface="Microsoft Sans Serif" panose="020B0604020202020204" pitchFamily="34" charset="0"/>
              </a:rPr>
              <a:t> </a:t>
            </a:r>
            <a:r>
              <a:rPr lang="ru-RU" b="1" spc="-20" dirty="0">
                <a:effectLst/>
                <a:ea typeface="Microsoft Sans Serif" panose="020B0604020202020204" pitchFamily="34" charset="0"/>
              </a:rPr>
              <a:t>и</a:t>
            </a:r>
            <a:r>
              <a:rPr lang="ru-RU" b="1" spc="-50" dirty="0">
                <a:effectLst/>
                <a:ea typeface="Microsoft Sans Serif" panose="020B0604020202020204" pitchFamily="34" charset="0"/>
              </a:rPr>
              <a:t> </a:t>
            </a:r>
            <a:r>
              <a:rPr lang="ru-RU" b="1" spc="-20" dirty="0">
                <a:effectLst/>
                <a:ea typeface="Microsoft Sans Serif" panose="020B0604020202020204" pitchFamily="34" charset="0"/>
              </a:rPr>
              <a:t>(или</a:t>
            </a:r>
            <a:r>
              <a:rPr lang="ru-RU" b="1" spc="-20" dirty="0" smtClean="0">
                <a:effectLst/>
                <a:ea typeface="Microsoft Sans Serif" panose="020B0604020202020204" pitchFamily="34" charset="0"/>
              </a:rPr>
              <a:t>) </a:t>
            </a:r>
            <a:r>
              <a:rPr lang="ru-RU" b="1" dirty="0" smtClean="0">
                <a:effectLst/>
                <a:ea typeface="Microsoft Sans Serif" panose="020B0604020202020204" pitchFamily="34" charset="0"/>
              </a:rPr>
              <a:t>миграционную</a:t>
            </a:r>
            <a:r>
              <a:rPr lang="ru-RU" b="1" spc="-50" dirty="0" smtClean="0">
                <a:effectLst/>
                <a:ea typeface="Microsoft Sans Serif" panose="020B0604020202020204" pitchFamily="34" charset="0"/>
              </a:rPr>
              <a:t> </a:t>
            </a:r>
            <a:r>
              <a:rPr lang="ru-RU" b="1" dirty="0">
                <a:effectLst/>
                <a:ea typeface="Microsoft Sans Serif" panose="020B0604020202020204" pitchFamily="34" charset="0"/>
              </a:rPr>
              <a:t>карту,</a:t>
            </a:r>
            <a:r>
              <a:rPr lang="ru-RU" b="1" spc="-35" dirty="0">
                <a:effectLst/>
                <a:ea typeface="Microsoft Sans Serif" panose="020B0604020202020204" pitchFamily="34" charset="0"/>
              </a:rPr>
              <a:t> </a:t>
            </a:r>
            <a:r>
              <a:rPr lang="ru-RU" b="1" dirty="0">
                <a:effectLst/>
                <a:ea typeface="Microsoft Sans Serif" panose="020B0604020202020204" pitchFamily="34" charset="0"/>
              </a:rPr>
              <a:t>либо</a:t>
            </a:r>
            <a:r>
              <a:rPr lang="ru-RU" b="1" spc="-50" dirty="0">
                <a:effectLst/>
                <a:ea typeface="Microsoft Sans Serif" panose="020B0604020202020204" pitchFamily="34" charset="0"/>
              </a:rPr>
              <a:t> </a:t>
            </a:r>
            <a:r>
              <a:rPr lang="ru-RU" b="1" dirty="0">
                <a:effectLst/>
                <a:ea typeface="Microsoft Sans Serif" panose="020B0604020202020204" pitchFamily="34" charset="0"/>
              </a:rPr>
              <a:t>иные</a:t>
            </a:r>
            <a:r>
              <a:rPr lang="ru-RU" b="1" spc="-40" dirty="0">
                <a:effectLst/>
                <a:ea typeface="Microsoft Sans Serif" panose="020B0604020202020204" pitchFamily="34" charset="0"/>
              </a:rPr>
              <a:t> </a:t>
            </a:r>
            <a:r>
              <a:rPr lang="ru-RU" b="1" dirty="0">
                <a:effectLst/>
                <a:ea typeface="Microsoft Sans Serif" panose="020B0604020202020204" pitchFamily="34" charset="0"/>
              </a:rPr>
              <a:t>предусмотренные</a:t>
            </a:r>
            <a:r>
              <a:rPr lang="ru-RU" b="1" spc="-35" dirty="0">
                <a:effectLst/>
                <a:ea typeface="Microsoft Sans Serif" panose="020B0604020202020204" pitchFamily="34" charset="0"/>
              </a:rPr>
              <a:t> </a:t>
            </a:r>
            <a:r>
              <a:rPr lang="ru-RU" b="1" dirty="0">
                <a:effectLst/>
                <a:ea typeface="Microsoft Sans Serif" panose="020B0604020202020204" pitchFamily="34" charset="0"/>
              </a:rPr>
              <a:t>федеральным</a:t>
            </a:r>
            <a:r>
              <a:rPr lang="ru-RU" b="1" spc="-40" dirty="0">
                <a:effectLst/>
                <a:ea typeface="Microsoft Sans Serif" panose="020B0604020202020204" pitchFamily="34" charset="0"/>
              </a:rPr>
              <a:t> </a:t>
            </a:r>
            <a:r>
              <a:rPr lang="ru-RU" b="1" dirty="0">
                <a:effectLst/>
                <a:ea typeface="Microsoft Sans Serif" panose="020B0604020202020204" pitchFamily="34" charset="0"/>
              </a:rPr>
              <a:t>законом или международным договором Российской Федерации документы</a:t>
            </a:r>
            <a:r>
              <a:rPr lang="ru-RU" b="1" dirty="0" smtClean="0">
                <a:effectLst/>
                <a:ea typeface="Microsoft Sans Serif" panose="020B0604020202020204" pitchFamily="34" charset="0"/>
              </a:rPr>
              <a:t>, подтверждающие </a:t>
            </a:r>
            <a:r>
              <a:rPr lang="ru-RU" b="1" dirty="0">
                <a:effectLst/>
                <a:ea typeface="Microsoft Sans Serif" panose="020B0604020202020204" pitchFamily="34" charset="0"/>
              </a:rPr>
              <a:t>право иностранного гражданина или лица без </a:t>
            </a:r>
            <a:r>
              <a:rPr lang="ru-RU" b="1" spc="-10" dirty="0">
                <a:effectLst/>
                <a:ea typeface="Microsoft Sans Serif" panose="020B0604020202020204" pitchFamily="34" charset="0"/>
              </a:rPr>
              <a:t>гражданства</a:t>
            </a:r>
            <a:r>
              <a:rPr lang="ru-RU" b="1" spc="-20" dirty="0">
                <a:effectLst/>
                <a:ea typeface="Microsoft Sans Serif" panose="020B0604020202020204" pitchFamily="34" charset="0"/>
              </a:rPr>
              <a:t> </a:t>
            </a:r>
            <a:r>
              <a:rPr lang="ru-RU" b="1" spc="-10" dirty="0">
                <a:effectLst/>
                <a:ea typeface="Microsoft Sans Serif" panose="020B0604020202020204" pitchFamily="34" charset="0"/>
              </a:rPr>
              <a:t>на</a:t>
            </a:r>
            <a:r>
              <a:rPr lang="ru-RU" b="1" spc="-45" dirty="0">
                <a:effectLst/>
                <a:ea typeface="Microsoft Sans Serif" panose="020B0604020202020204" pitchFamily="34" charset="0"/>
              </a:rPr>
              <a:t> </a:t>
            </a:r>
            <a:r>
              <a:rPr lang="ru-RU" b="1" spc="-10" dirty="0">
                <a:effectLst/>
                <a:ea typeface="Microsoft Sans Serif" panose="020B0604020202020204" pitchFamily="34" charset="0"/>
              </a:rPr>
              <a:t>пребывание</a:t>
            </a:r>
            <a:r>
              <a:rPr lang="ru-RU" b="1" spc="-25" dirty="0">
                <a:effectLst/>
                <a:ea typeface="Microsoft Sans Serif" panose="020B0604020202020204" pitchFamily="34" charset="0"/>
              </a:rPr>
              <a:t> </a:t>
            </a:r>
            <a:r>
              <a:rPr lang="ru-RU" b="1" spc="-10" dirty="0">
                <a:effectLst/>
                <a:ea typeface="Microsoft Sans Serif" panose="020B0604020202020204" pitchFamily="34" charset="0"/>
              </a:rPr>
              <a:t>(проживание) в</a:t>
            </a:r>
            <a:r>
              <a:rPr lang="ru-RU" b="1" spc="-35" dirty="0">
                <a:effectLst/>
                <a:ea typeface="Microsoft Sans Serif" panose="020B0604020202020204" pitchFamily="34" charset="0"/>
              </a:rPr>
              <a:t> </a:t>
            </a:r>
            <a:r>
              <a:rPr lang="ru-RU" b="1" spc="-10" dirty="0">
                <a:effectLst/>
                <a:ea typeface="Microsoft Sans Serif" panose="020B0604020202020204" pitchFamily="34" charset="0"/>
              </a:rPr>
              <a:t>Российской</a:t>
            </a:r>
            <a:r>
              <a:rPr lang="ru-RU" b="1" spc="-40" dirty="0">
                <a:effectLst/>
                <a:ea typeface="Microsoft Sans Serif" panose="020B0604020202020204" pitchFamily="34" charset="0"/>
              </a:rPr>
              <a:t> </a:t>
            </a:r>
            <a:r>
              <a:rPr lang="ru-RU" b="1" spc="-10" dirty="0">
                <a:effectLst/>
                <a:ea typeface="Microsoft Sans Serif" panose="020B0604020202020204" pitchFamily="34" charset="0"/>
              </a:rPr>
              <a:t>Федерации);</a:t>
            </a:r>
            <a:endParaRPr lang="ru-RU" b="1" dirty="0">
              <a:effectLst/>
              <a:ea typeface="Microsoft Sans Serif" panose="020B0604020202020204" pitchFamily="34" charset="0"/>
            </a:endParaRPr>
          </a:p>
          <a:p>
            <a:pPr marR="656590" lvl="0">
              <a:spcAft>
                <a:spcPts val="0"/>
              </a:spcAft>
              <a:buSzPts val="900"/>
              <a:tabLst>
                <a:tab pos="513715" algn="l"/>
              </a:tabLst>
            </a:pPr>
            <a:r>
              <a:rPr lang="ru-RU" b="1" spc="-10" dirty="0" smtClean="0">
                <a:effectLst/>
                <a:ea typeface="Symbol" panose="05050102010706020507" pitchFamily="18" charset="2"/>
                <a:cs typeface="Symbol" panose="05050102010706020507" pitchFamily="18" charset="2"/>
              </a:rPr>
              <a:t>       копии</a:t>
            </a:r>
            <a:r>
              <a:rPr lang="ru-RU" b="1" spc="-85" dirty="0" smtClean="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документов,</a:t>
            </a:r>
            <a:r>
              <a:rPr lang="ru-RU" b="1" spc="-7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подтверждающих</a:t>
            </a:r>
            <a:r>
              <a:rPr lang="ru-RU" b="1" spc="-7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прохождение</a:t>
            </a:r>
            <a:r>
              <a:rPr lang="ru-RU" b="1" spc="-7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государственной </a:t>
            </a:r>
            <a:r>
              <a:rPr lang="ru-RU" b="1" spc="0" dirty="0">
                <a:effectLst/>
                <a:ea typeface="Symbol" panose="05050102010706020507" pitchFamily="18" charset="2"/>
                <a:cs typeface="Symbol" panose="05050102010706020507" pitchFamily="18" charset="2"/>
              </a:rPr>
              <a:t>дактилоскопической </a:t>
            </a:r>
            <a:r>
              <a:rPr lang="ru-RU" b="1" spc="0" dirty="0" smtClean="0">
                <a:effectLst/>
                <a:ea typeface="Symbol" panose="05050102010706020507" pitchFamily="18" charset="2"/>
                <a:cs typeface="Symbol" panose="05050102010706020507" pitchFamily="18" charset="2"/>
              </a:rPr>
              <a:t>регистрации ребенка;</a:t>
            </a:r>
          </a:p>
          <a:p>
            <a:pPr marR="656590" lvl="0">
              <a:spcAft>
                <a:spcPts val="0"/>
              </a:spcAft>
              <a:buSzPts val="900"/>
              <a:tabLst>
                <a:tab pos="513715" algn="l"/>
              </a:tabLst>
            </a:pPr>
            <a:r>
              <a:rPr lang="ru-RU" b="1" dirty="0">
                <a:ea typeface="Symbol" panose="05050102010706020507" pitchFamily="18" charset="2"/>
                <a:cs typeface="Symbol" panose="05050102010706020507" pitchFamily="18" charset="2"/>
              </a:rPr>
              <a:t> </a:t>
            </a:r>
            <a:r>
              <a:rPr lang="ru-RU" b="1" dirty="0" smtClean="0">
                <a:ea typeface="Symbol" panose="05050102010706020507" pitchFamily="18" charset="2"/>
                <a:cs typeface="Symbol" panose="05050102010706020507" pitchFamily="18" charset="2"/>
              </a:rPr>
              <a:t>      </a:t>
            </a:r>
            <a:r>
              <a:rPr lang="ru-RU" b="1" spc="-20" dirty="0" smtClean="0">
                <a:effectLst/>
                <a:ea typeface="Symbol" panose="05050102010706020507" pitchFamily="18" charset="2"/>
                <a:cs typeface="Symbol" panose="05050102010706020507" pitchFamily="18" charset="2"/>
              </a:rPr>
              <a:t>копии</a:t>
            </a:r>
            <a:r>
              <a:rPr lang="ru-RU" b="1" spc="-85" dirty="0" smtClean="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документов,</a:t>
            </a:r>
            <a:r>
              <a:rPr lang="ru-RU" b="1" spc="-7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удостоверяющих</a:t>
            </a:r>
            <a:r>
              <a:rPr lang="ru-RU" b="1" spc="-6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личность</a:t>
            </a:r>
            <a:r>
              <a:rPr lang="ru-RU" b="1" spc="7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ребенка;</a:t>
            </a:r>
            <a:endParaRPr lang="ru-RU" b="1" spc="0" dirty="0">
              <a:effectLst/>
              <a:ea typeface="Symbol" panose="05050102010706020507" pitchFamily="18" charset="2"/>
              <a:cs typeface="Symbol" panose="05050102010706020507" pitchFamily="18" charset="2"/>
            </a:endParaRPr>
          </a:p>
          <a:p>
            <a:pPr lvl="0">
              <a:spcAft>
                <a:spcPts val="0"/>
              </a:spcAft>
              <a:buSzPts val="900"/>
              <a:tabLst>
                <a:tab pos="513715" algn="l"/>
              </a:tabLst>
            </a:pPr>
            <a:r>
              <a:rPr lang="ru-RU" b="1" spc="-20" dirty="0" smtClean="0">
                <a:effectLst/>
                <a:ea typeface="Symbol" panose="05050102010706020507" pitchFamily="18" charset="2"/>
                <a:cs typeface="Symbol" panose="05050102010706020507" pitchFamily="18" charset="2"/>
              </a:rPr>
              <a:t>       копии </a:t>
            </a:r>
            <a:r>
              <a:rPr lang="ru-RU" b="1" spc="-20" dirty="0">
                <a:effectLst/>
                <a:ea typeface="Symbol" panose="05050102010706020507" pitchFamily="18" charset="2"/>
                <a:cs typeface="Symbol" panose="05050102010706020507" pitchFamily="18" charset="2"/>
              </a:rPr>
              <a:t>документов,</a:t>
            </a:r>
            <a:r>
              <a:rPr lang="ru-RU" b="1" spc="1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подтверждающих</a:t>
            </a:r>
            <a:r>
              <a:rPr lang="ru-RU" b="1" spc="2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присвоение</a:t>
            </a:r>
            <a:r>
              <a:rPr lang="ru-RU" b="1" spc="1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родителю</a:t>
            </a:r>
            <a:r>
              <a:rPr lang="ru-RU" b="1" spc="-5"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ИНН,</a:t>
            </a:r>
            <a:endParaRPr lang="ru-RU" b="1" spc="0" dirty="0">
              <a:effectLst/>
              <a:ea typeface="Symbol" panose="05050102010706020507" pitchFamily="18" charset="2"/>
              <a:cs typeface="Symbol" panose="05050102010706020507" pitchFamily="18" charset="2"/>
            </a:endParaRPr>
          </a:p>
          <a:p>
            <a:pPr marR="688340" lvl="0">
              <a:spcAft>
                <a:spcPts val="0"/>
              </a:spcAft>
              <a:buSzPts val="900"/>
              <a:tabLst>
                <a:tab pos="513715" algn="l"/>
              </a:tabLst>
            </a:pPr>
            <a:r>
              <a:rPr lang="ru-RU" b="1" spc="-20" dirty="0" smtClean="0">
                <a:effectLst/>
                <a:ea typeface="Symbol" panose="05050102010706020507" pitchFamily="18" charset="2"/>
                <a:cs typeface="Symbol" panose="05050102010706020507" pitchFamily="18" charset="2"/>
              </a:rPr>
              <a:t>       копия</a:t>
            </a:r>
            <a:r>
              <a:rPr lang="ru-RU" b="1" spc="-65" dirty="0" smtClean="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СНИЛС</a:t>
            </a:r>
            <a:r>
              <a:rPr lang="ru-RU" b="1" spc="-3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родителя</a:t>
            </a:r>
            <a:r>
              <a:rPr lang="ru-RU" b="1" spc="-35"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(при наличии),</a:t>
            </a:r>
            <a:r>
              <a:rPr lang="ru-RU" b="1" spc="-4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а</a:t>
            </a:r>
            <a:r>
              <a:rPr lang="ru-RU" b="1" spc="-5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также</a:t>
            </a:r>
            <a:r>
              <a:rPr lang="ru-RU" b="1" spc="-7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СНИЛС ребенка</a:t>
            </a:r>
            <a:r>
              <a:rPr lang="ru-RU" b="1" spc="-60" dirty="0">
                <a:effectLst/>
                <a:ea typeface="Symbol" panose="05050102010706020507" pitchFamily="18" charset="2"/>
                <a:cs typeface="Symbol" panose="05050102010706020507" pitchFamily="18" charset="2"/>
              </a:rPr>
              <a:t> </a:t>
            </a:r>
            <a:r>
              <a:rPr lang="ru-RU" b="1" spc="-20" dirty="0">
                <a:effectLst/>
                <a:ea typeface="Symbol" panose="05050102010706020507" pitchFamily="18" charset="2"/>
                <a:cs typeface="Symbol" panose="05050102010706020507" pitchFamily="18" charset="2"/>
              </a:rPr>
              <a:t>(при </a:t>
            </a:r>
            <a:r>
              <a:rPr lang="ru-RU" b="1" spc="-10" dirty="0">
                <a:effectLst/>
                <a:ea typeface="Symbol" panose="05050102010706020507" pitchFamily="18" charset="2"/>
                <a:cs typeface="Symbol" panose="05050102010706020507" pitchFamily="18" charset="2"/>
              </a:rPr>
              <a:t>наличии);</a:t>
            </a:r>
            <a:endParaRPr lang="ru-RU" b="1" spc="0" dirty="0">
              <a:effectLst/>
              <a:ea typeface="Symbol" panose="05050102010706020507" pitchFamily="18" charset="2"/>
              <a:cs typeface="Symbol" panose="05050102010706020507" pitchFamily="18" charset="2"/>
            </a:endParaRPr>
          </a:p>
          <a:p>
            <a:pPr marR="774065" lvl="0">
              <a:spcAft>
                <a:spcPts val="0"/>
              </a:spcAft>
              <a:buSzPts val="900"/>
              <a:tabLst>
                <a:tab pos="513715" algn="l"/>
              </a:tabLst>
            </a:pPr>
            <a:r>
              <a:rPr lang="ru-RU" b="1" spc="-10" dirty="0" smtClean="0">
                <a:effectLst/>
                <a:ea typeface="Symbol" panose="05050102010706020507" pitchFamily="18" charset="2"/>
                <a:cs typeface="Symbol" panose="05050102010706020507" pitchFamily="18" charset="2"/>
              </a:rPr>
              <a:t>       медицинское</a:t>
            </a:r>
            <a:r>
              <a:rPr lang="ru-RU" b="1" spc="-50" dirty="0" smtClean="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заключение</a:t>
            </a:r>
            <a:r>
              <a:rPr lang="ru-RU" b="1" spc="-6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об</a:t>
            </a:r>
            <a:r>
              <a:rPr lang="ru-RU" b="1" spc="-45"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отсутствии</a:t>
            </a:r>
            <a:r>
              <a:rPr lang="ru-RU" b="1" spc="-4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у</a:t>
            </a:r>
            <a:r>
              <a:rPr lang="ru-RU" b="1" spc="-3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ребенка</a:t>
            </a:r>
            <a:r>
              <a:rPr lang="ru-RU" b="1" spc="-5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инфекционных </a:t>
            </a:r>
            <a:r>
              <a:rPr lang="ru-RU" b="1" spc="0" dirty="0">
                <a:effectLst/>
                <a:ea typeface="Symbol" panose="05050102010706020507" pitchFamily="18" charset="2"/>
                <a:cs typeface="Symbol" panose="05050102010706020507" pitchFamily="18" charset="2"/>
              </a:rPr>
              <a:t>заболеваний,</a:t>
            </a:r>
            <a:r>
              <a:rPr lang="ru-RU" b="1" spc="-70" dirty="0">
                <a:effectLst/>
                <a:ea typeface="Symbol" panose="05050102010706020507" pitchFamily="18" charset="2"/>
                <a:cs typeface="Symbol" panose="05050102010706020507" pitchFamily="18" charset="2"/>
              </a:rPr>
              <a:t> </a:t>
            </a:r>
            <a:r>
              <a:rPr lang="ru-RU" b="1" spc="0" dirty="0">
                <a:effectLst/>
                <a:ea typeface="Symbol" panose="05050102010706020507" pitchFamily="18" charset="2"/>
                <a:cs typeface="Symbol" panose="05050102010706020507" pitchFamily="18" charset="2"/>
              </a:rPr>
              <a:t>представляющих</a:t>
            </a:r>
            <a:r>
              <a:rPr lang="ru-RU" b="1" spc="-35" dirty="0">
                <a:effectLst/>
                <a:ea typeface="Symbol" panose="05050102010706020507" pitchFamily="18" charset="2"/>
                <a:cs typeface="Symbol" panose="05050102010706020507" pitchFamily="18" charset="2"/>
              </a:rPr>
              <a:t> </a:t>
            </a:r>
            <a:r>
              <a:rPr lang="ru-RU" b="1" spc="0" dirty="0">
                <a:effectLst/>
                <a:ea typeface="Symbol" panose="05050102010706020507" pitchFamily="18" charset="2"/>
                <a:cs typeface="Symbol" panose="05050102010706020507" pitchFamily="18" charset="2"/>
              </a:rPr>
              <a:t>опасность</a:t>
            </a:r>
            <a:r>
              <a:rPr lang="ru-RU" b="1" spc="-55" dirty="0">
                <a:effectLst/>
                <a:ea typeface="Symbol" panose="05050102010706020507" pitchFamily="18" charset="2"/>
                <a:cs typeface="Symbol" panose="05050102010706020507" pitchFamily="18" charset="2"/>
              </a:rPr>
              <a:t> </a:t>
            </a:r>
            <a:r>
              <a:rPr lang="ru-RU" b="1" spc="0" dirty="0">
                <a:effectLst/>
                <a:ea typeface="Symbol" panose="05050102010706020507" pitchFamily="18" charset="2"/>
                <a:cs typeface="Symbol" panose="05050102010706020507" pitchFamily="18" charset="2"/>
              </a:rPr>
              <a:t>для</a:t>
            </a:r>
            <a:r>
              <a:rPr lang="ru-RU" b="1" spc="-40" dirty="0">
                <a:effectLst/>
                <a:ea typeface="Symbol" panose="05050102010706020507" pitchFamily="18" charset="2"/>
                <a:cs typeface="Symbol" panose="05050102010706020507" pitchFamily="18" charset="2"/>
              </a:rPr>
              <a:t> </a:t>
            </a:r>
            <a:r>
              <a:rPr lang="ru-RU" b="1" spc="0" dirty="0">
                <a:effectLst/>
                <a:ea typeface="Symbol" panose="05050102010706020507" pitchFamily="18" charset="2"/>
                <a:cs typeface="Symbol" panose="05050102010706020507" pitchFamily="18" charset="2"/>
              </a:rPr>
              <a:t>окружающих;</a:t>
            </a:r>
          </a:p>
          <a:p>
            <a:pPr marR="241300" lvl="0">
              <a:lnSpc>
                <a:spcPct val="97000"/>
              </a:lnSpc>
              <a:spcBef>
                <a:spcPts val="5"/>
              </a:spcBef>
              <a:spcAft>
                <a:spcPts val="0"/>
              </a:spcAft>
              <a:buSzPts val="900"/>
              <a:tabLst>
                <a:tab pos="513715" algn="l"/>
              </a:tabLst>
            </a:pPr>
            <a:r>
              <a:rPr lang="ru-RU" b="1" spc="-10" dirty="0" smtClean="0">
                <a:effectLst/>
                <a:ea typeface="Symbol" panose="05050102010706020507" pitchFamily="18" charset="2"/>
                <a:cs typeface="Symbol" panose="05050102010706020507" pitchFamily="18" charset="2"/>
              </a:rPr>
              <a:t>      копии</a:t>
            </a:r>
            <a:r>
              <a:rPr lang="ru-RU" b="1" spc="-60" dirty="0" smtClean="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документов,</a:t>
            </a:r>
            <a:r>
              <a:rPr lang="ru-RU" b="1" spc="-4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подтверждающих</a:t>
            </a:r>
            <a:r>
              <a:rPr lang="ru-RU" b="1" spc="-3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осуществление</a:t>
            </a:r>
            <a:r>
              <a:rPr lang="ru-RU" b="1" spc="-4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родителем</a:t>
            </a:r>
            <a:r>
              <a:rPr lang="ru-RU" b="1" spc="-4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(законным представителем)</a:t>
            </a:r>
            <a:r>
              <a:rPr lang="ru-RU" b="1" spc="-20" dirty="0">
                <a:effectLst/>
                <a:ea typeface="Symbol" panose="05050102010706020507" pitchFamily="18" charset="2"/>
                <a:cs typeface="Symbol" panose="05050102010706020507" pitchFamily="18" charset="2"/>
              </a:rPr>
              <a:t> </a:t>
            </a:r>
            <a:r>
              <a:rPr lang="ru-RU" b="1" spc="-10" dirty="0">
                <a:effectLst/>
                <a:ea typeface="Symbol" panose="05050102010706020507" pitchFamily="18" charset="2"/>
                <a:cs typeface="Symbol" panose="05050102010706020507" pitchFamily="18" charset="2"/>
              </a:rPr>
              <a:t>трудовой деятельности (при наличии).</a:t>
            </a:r>
            <a:endParaRPr lang="ru-RU" b="1" spc="0" dirty="0">
              <a:effectLst/>
              <a:ea typeface="Symbol" panose="05050102010706020507" pitchFamily="18" charset="2"/>
              <a:cs typeface="Symbol" panose="05050102010706020507" pitchFamily="18" charset="2"/>
            </a:endParaRPr>
          </a:p>
          <a:p>
            <a:pPr algn="ctr">
              <a:spcBef>
                <a:spcPts val="150"/>
              </a:spcBef>
              <a:spcAft>
                <a:spcPts val="0"/>
              </a:spcAft>
            </a:pPr>
            <a:r>
              <a:rPr lang="ru-RU" dirty="0">
                <a:effectLst/>
                <a:latin typeface="Verdana" panose="020B0604030504040204" pitchFamily="34" charset="0"/>
                <a:ea typeface="Microsoft Sans Serif" panose="020B0604020202020204" pitchFamily="34" charset="0"/>
              </a:rPr>
              <a:t> </a:t>
            </a:r>
            <a:r>
              <a:rPr lang="ru-RU" sz="2400" b="1" i="1" dirty="0" smtClean="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Все</a:t>
            </a:r>
            <a:r>
              <a:rPr lang="ru-RU" sz="2400" b="1" i="1" spc="-5" dirty="0" smtClean="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документы</a:t>
            </a:r>
            <a:r>
              <a:rPr lang="ru-RU" sz="2400" b="1" i="1" spc="-5"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представляются</a:t>
            </a:r>
            <a:r>
              <a:rPr lang="ru-RU" sz="2400" b="1" i="1" spc="-50"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на</a:t>
            </a:r>
            <a:r>
              <a:rPr lang="ru-RU" sz="2400" b="1" i="1" spc="-15"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русском</a:t>
            </a:r>
            <a:r>
              <a:rPr lang="ru-RU" sz="2400" b="1" i="1" spc="-10"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языке или</a:t>
            </a:r>
            <a:r>
              <a:rPr lang="ru-RU" sz="2400" b="1" i="1" spc="-35"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вместе</a:t>
            </a:r>
            <a:r>
              <a:rPr lang="ru-RU" sz="2400" b="1" i="1" spc="-5"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с</a:t>
            </a:r>
            <a:r>
              <a:rPr lang="ru-RU" sz="2400" b="1" i="1" spc="-20"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заверенным</a:t>
            </a:r>
            <a:r>
              <a:rPr lang="ru-RU" sz="2400" b="1" i="1" spc="-10"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в установленном порядке</a:t>
            </a:r>
            <a:r>
              <a:rPr lang="ru-RU" sz="2400" b="1" i="1" spc="200"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 </a:t>
            </a:r>
            <a:r>
              <a:rPr lang="ru-RU" sz="2400" b="1" i="1" dirty="0">
                <a:solidFill>
                  <a:srgbClr val="FF0000"/>
                </a:solidFill>
                <a:effectLst/>
                <a:latin typeface="Times New Roman" panose="02020603050405020304" pitchFamily="18" charset="0"/>
                <a:ea typeface="Microsoft Sans Serif" panose="020B0604020202020204" pitchFamily="34" charset="0"/>
                <a:cs typeface="Microsoft Sans Serif" panose="020B0604020202020204" pitchFamily="34" charset="0"/>
              </a:rPr>
              <a:t>переводом на русский язык.</a:t>
            </a:r>
            <a:endParaRPr lang="ru-RU" sz="2400" dirty="0">
              <a:effectLst/>
              <a:latin typeface="Microsoft Sans Serif" panose="020B0604020202020204" pitchFamily="34" charset="0"/>
              <a:ea typeface="Microsoft Sans Serif" panose="020B0604020202020204" pitchFamily="34" charset="0"/>
            </a:endParaRPr>
          </a:p>
          <a:p>
            <a:pPr algn="ctr">
              <a:spcAft>
                <a:spcPts val="0"/>
              </a:spcAft>
            </a:pPr>
            <a:r>
              <a:rPr lang="ru-RU" sz="2400" dirty="0">
                <a:effectLst/>
                <a:latin typeface="Microsoft Sans Serif" panose="020B0604020202020204" pitchFamily="34" charset="0"/>
                <a:ea typeface="Microsoft Sans Serif" panose="020B0604020202020204" pitchFamily="34" charset="0"/>
              </a:rPr>
              <a:t> </a:t>
            </a:r>
          </a:p>
        </p:txBody>
      </p:sp>
    </p:spTree>
    <p:extLst>
      <p:ext uri="{BB962C8B-B14F-4D97-AF65-F5344CB8AC3E}">
        <p14:creationId xmlns:p14="http://schemas.microsoft.com/office/powerpoint/2010/main" val="3054567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95410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dirty="0">
                <a:solidFill>
                  <a:srgbClr val="006C31"/>
                </a:solidFill>
              </a:rPr>
              <a:t>Приём в школу иностранных граждан и лиц без </a:t>
            </a:r>
            <a:r>
              <a:rPr lang="ru-RU" sz="2800" b="1" dirty="0" smtClean="0">
                <a:solidFill>
                  <a:srgbClr val="006C31"/>
                </a:solidFill>
              </a:rPr>
              <a:t>гражданства</a:t>
            </a:r>
          </a:p>
          <a:p>
            <a:pPr algn="ctr"/>
            <a:r>
              <a:rPr lang="ru-RU" sz="2800" b="1" dirty="0" smtClean="0">
                <a:solidFill>
                  <a:schemeClr val="accent2">
                    <a:lumMod val="50000"/>
                  </a:schemeClr>
                </a:solidFill>
              </a:rPr>
              <a:t>ПРОВЕРКА   ДОКУМЕНТОВ</a:t>
            </a:r>
            <a:endParaRPr lang="ru-RU" sz="2800" b="1" dirty="0">
              <a:solidFill>
                <a:schemeClr val="accent2">
                  <a:lumMod val="50000"/>
                </a:schemeClr>
              </a:solidFill>
            </a:endParaRPr>
          </a:p>
        </p:txBody>
      </p:sp>
      <p:sp>
        <p:nvSpPr>
          <p:cNvPr id="15" name="Объект 14"/>
          <p:cNvSpPr>
            <a:spLocks noGrp="1"/>
          </p:cNvSpPr>
          <p:nvPr>
            <p:ph idx="1"/>
          </p:nvPr>
        </p:nvSpPr>
        <p:spPr>
          <a:xfrm>
            <a:off x="230146" y="1454298"/>
            <a:ext cx="11709420" cy="5403702"/>
          </a:xfrm>
        </p:spPr>
        <p:txBody>
          <a:bodyPr>
            <a:normAutofit lnSpcReduction="10000"/>
          </a:bodyPr>
          <a:lstStyle/>
          <a:p>
            <a:pPr marL="0" indent="0" algn="just">
              <a:buNone/>
            </a:pPr>
            <a:endParaRPr lang="ru-RU" sz="2400" b="1" dirty="0" smtClean="0"/>
          </a:p>
          <a:p>
            <a:pPr marL="0" indent="0" algn="just">
              <a:buNone/>
            </a:pPr>
            <a:r>
              <a:rPr lang="ru-RU" dirty="0" smtClean="0"/>
              <a:t>       Образовательная </a:t>
            </a:r>
            <a:r>
              <a:rPr lang="ru-RU" dirty="0"/>
              <a:t>организация </a:t>
            </a:r>
            <a:r>
              <a:rPr lang="ru-RU" b="1" dirty="0">
                <a:solidFill>
                  <a:srgbClr val="FF0000"/>
                </a:solidFill>
              </a:rPr>
              <a:t>не более 5 рабочих дней проводит проверку комплектности </a:t>
            </a:r>
            <a:r>
              <a:rPr lang="ru-RU" dirty="0"/>
              <a:t>предоставленных </a:t>
            </a:r>
            <a:r>
              <a:rPr lang="ru-RU" dirty="0" smtClean="0"/>
              <a:t>документов</a:t>
            </a:r>
            <a:endParaRPr lang="ru-RU" dirty="0"/>
          </a:p>
          <a:p>
            <a:pPr marL="0" indent="0" algn="just">
              <a:buNone/>
            </a:pPr>
            <a:r>
              <a:rPr lang="ru-RU" dirty="0" smtClean="0"/>
              <a:t>        </a:t>
            </a:r>
            <a:r>
              <a:rPr lang="ru-RU" dirty="0"/>
              <a:t>В случае представления </a:t>
            </a:r>
            <a:r>
              <a:rPr lang="ru-RU" b="1" dirty="0">
                <a:solidFill>
                  <a:srgbClr val="FF0000"/>
                </a:solidFill>
              </a:rPr>
              <a:t>неполного комплекта документов</a:t>
            </a:r>
            <a:r>
              <a:rPr lang="ru-RU" dirty="0"/>
              <a:t>  общеобразовательная организация </a:t>
            </a:r>
            <a:r>
              <a:rPr lang="ru-RU" b="1" dirty="0">
                <a:solidFill>
                  <a:srgbClr val="FF0000"/>
                </a:solidFill>
              </a:rPr>
              <a:t>возвращает заявление без его рассмотрения.</a:t>
            </a:r>
          </a:p>
          <a:p>
            <a:pPr marL="0" indent="0" algn="just">
              <a:buNone/>
            </a:pPr>
            <a:r>
              <a:rPr lang="ru-RU" dirty="0" smtClean="0"/>
              <a:t>       В </a:t>
            </a:r>
            <a:r>
              <a:rPr lang="ru-RU" dirty="0"/>
              <a:t>случае представления </a:t>
            </a:r>
            <a:r>
              <a:rPr lang="ru-RU" b="1" dirty="0">
                <a:solidFill>
                  <a:srgbClr val="FF0000"/>
                </a:solidFill>
              </a:rPr>
              <a:t>полного комплекта документов </a:t>
            </a:r>
            <a:r>
              <a:rPr lang="ru-RU" dirty="0"/>
              <a:t>общеобразовательная организация </a:t>
            </a:r>
            <a:r>
              <a:rPr lang="ru-RU" b="1" dirty="0">
                <a:solidFill>
                  <a:srgbClr val="FF0000"/>
                </a:solidFill>
              </a:rPr>
              <a:t>в течение 25 рабочих дней осуществляет проверку достоверности предоставленных </a:t>
            </a:r>
            <a:r>
              <a:rPr lang="ru-RU" dirty="0"/>
              <a:t>документов. </a:t>
            </a:r>
            <a:endParaRPr lang="ru-RU" dirty="0" smtClean="0"/>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endParaRPr lang="ru-RU" sz="2400"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55024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95410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dirty="0">
                <a:solidFill>
                  <a:srgbClr val="006C31"/>
                </a:solidFill>
              </a:rPr>
              <a:t>Приём в школу иностранных граждан и лиц без </a:t>
            </a:r>
            <a:r>
              <a:rPr lang="ru-RU" sz="2800" b="1" dirty="0" smtClean="0">
                <a:solidFill>
                  <a:srgbClr val="006C31"/>
                </a:solidFill>
              </a:rPr>
              <a:t>гражданства</a:t>
            </a:r>
          </a:p>
          <a:p>
            <a:pPr algn="ctr"/>
            <a:r>
              <a:rPr lang="ru-RU" sz="2800" b="1" dirty="0" smtClean="0">
                <a:solidFill>
                  <a:schemeClr val="accent2">
                    <a:lumMod val="50000"/>
                  </a:schemeClr>
                </a:solidFill>
              </a:rPr>
              <a:t>ТЕСТИРОВАНИЕ НА ЗНАНИЕ РУССКОГО ЯЗЫКА</a:t>
            </a:r>
            <a:endParaRPr lang="ru-RU" sz="2800" b="1" dirty="0">
              <a:solidFill>
                <a:schemeClr val="accent2">
                  <a:lumMod val="50000"/>
                </a:schemeClr>
              </a:solidFill>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lgn="just">
              <a:buNone/>
            </a:pPr>
            <a:r>
              <a:rPr lang="ru-RU" dirty="0" smtClean="0"/>
              <a:t>       </a:t>
            </a:r>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endParaRPr lang="ru-RU" sz="2400" dirty="0">
              <a:effectLst/>
              <a:latin typeface="Microsoft Sans Serif" panose="020B0604020202020204" pitchFamily="34" charset="0"/>
              <a:ea typeface="Microsoft Sans Serif" panose="020B0604020202020204" pitchFamily="34" charset="0"/>
            </a:endParaRPr>
          </a:p>
        </p:txBody>
      </p:sp>
      <p:sp>
        <p:nvSpPr>
          <p:cNvPr id="2" name="Прямоугольник 1"/>
          <p:cNvSpPr/>
          <p:nvPr/>
        </p:nvSpPr>
        <p:spPr>
          <a:xfrm>
            <a:off x="132725" y="1916832"/>
            <a:ext cx="11806841" cy="4893647"/>
          </a:xfrm>
          <a:prstGeom prst="rect">
            <a:avLst/>
          </a:prstGeom>
        </p:spPr>
        <p:txBody>
          <a:bodyPr wrap="square">
            <a:spAutoFit/>
          </a:bodyPr>
          <a:lstStyle/>
          <a:p>
            <a:pPr algn="just"/>
            <a:r>
              <a:rPr lang="ru-RU" sz="2400" b="1" dirty="0" smtClean="0">
                <a:ea typeface="Times New Roman" panose="02020603050405020304" pitchFamily="18" charset="0"/>
                <a:cs typeface="Times New Roman" panose="02020603050405020304" pitchFamily="18" charset="0"/>
              </a:rPr>
              <a:t>      В </a:t>
            </a:r>
            <a:r>
              <a:rPr lang="ru-RU" sz="2400" b="1" dirty="0">
                <a:ea typeface="Times New Roman" panose="02020603050405020304" pitchFamily="18" charset="0"/>
                <a:cs typeface="Times New Roman" panose="02020603050405020304" pitchFamily="18" charset="0"/>
              </a:rPr>
              <a:t>случае представления полного комплекта документов и со дня подтверждения их достоверности </a:t>
            </a:r>
            <a:r>
              <a:rPr lang="ru-RU" sz="2400" b="1" dirty="0" smtClean="0">
                <a:ea typeface="Times New Roman" panose="02020603050405020304" pitchFamily="18" charset="0"/>
                <a:cs typeface="Times New Roman" panose="02020603050405020304" pitchFamily="18" charset="0"/>
              </a:rPr>
              <a:t>ребенок направляется </a:t>
            </a:r>
            <a:r>
              <a:rPr lang="ru-RU" sz="2400" b="1" dirty="0">
                <a:ea typeface="Times New Roman" panose="02020603050405020304" pitchFamily="18" charset="0"/>
                <a:cs typeface="Times New Roman" panose="02020603050405020304" pitchFamily="18" charset="0"/>
              </a:rPr>
              <a:t>общеобразовательной организацией в </a:t>
            </a:r>
            <a:r>
              <a:rPr lang="ru-RU" sz="2400" b="1" dirty="0" smtClean="0">
                <a:ea typeface="Times New Roman" panose="02020603050405020304" pitchFamily="18" charset="0"/>
                <a:cs typeface="Times New Roman" panose="02020603050405020304" pitchFamily="18" charset="0"/>
              </a:rPr>
              <a:t>тестирующую  организацию </a:t>
            </a:r>
            <a:r>
              <a:rPr lang="ru-RU" sz="2400" b="1" dirty="0">
                <a:ea typeface="Times New Roman" panose="02020603050405020304" pitchFamily="18" charset="0"/>
                <a:cs typeface="Times New Roman" panose="02020603050405020304" pitchFamily="18" charset="0"/>
              </a:rPr>
              <a:t>для прохождения тестирования на знание русского языка, достаточное для освоения образовательных программ начального </a:t>
            </a:r>
            <a:r>
              <a:rPr lang="ru-RU" sz="2400" b="1" dirty="0" smtClean="0">
                <a:ea typeface="Times New Roman" panose="02020603050405020304" pitchFamily="18" charset="0"/>
                <a:cs typeface="Times New Roman" panose="02020603050405020304" pitchFamily="18" charset="0"/>
              </a:rPr>
              <a:t>общего</a:t>
            </a:r>
          </a:p>
          <a:p>
            <a:pPr algn="just"/>
            <a:endParaRPr lang="ru-RU" sz="2400" b="1" dirty="0" smtClean="0">
              <a:ea typeface="Times New Roman" panose="02020603050405020304" pitchFamily="18" charset="0"/>
              <a:cs typeface="Times New Roman" panose="02020603050405020304" pitchFamily="18" charset="0"/>
            </a:endParaRPr>
          </a:p>
          <a:p>
            <a:pPr algn="just"/>
            <a:r>
              <a:rPr lang="ru-RU" sz="2400" b="1" dirty="0" smtClean="0">
                <a:ea typeface="Times New Roman" panose="02020603050405020304" pitchFamily="18" charset="0"/>
                <a:cs typeface="Times New Roman" panose="02020603050405020304" pitchFamily="18" charset="0"/>
              </a:rPr>
              <a:t>     Информация </a:t>
            </a:r>
            <a:r>
              <a:rPr lang="ru-RU" sz="2400" b="1" dirty="0">
                <a:ea typeface="Times New Roman" panose="02020603050405020304" pitchFamily="18" charset="0"/>
                <a:cs typeface="Times New Roman" panose="02020603050405020304" pitchFamily="18" charset="0"/>
              </a:rPr>
              <a:t>о направлении на тестирование </a:t>
            </a:r>
            <a:r>
              <a:rPr lang="ru-RU" sz="2400" b="1" dirty="0" smtClean="0">
                <a:ea typeface="Times New Roman" panose="02020603050405020304" pitchFamily="18" charset="0"/>
                <a:cs typeface="Times New Roman" panose="02020603050405020304" pitchFamily="18" charset="0"/>
              </a:rPr>
              <a:t>ребенка направляется </a:t>
            </a:r>
            <a:r>
              <a:rPr lang="ru-RU" sz="2400" b="1" dirty="0">
                <a:ea typeface="Times New Roman" panose="02020603050405020304" pitchFamily="18" charset="0"/>
                <a:cs typeface="Times New Roman" panose="02020603050405020304" pitchFamily="18" charset="0"/>
              </a:rPr>
              <a:t>по адресу (почтовый или электронный), указанному в заявлении о приеме на обучение, и в личный кабинет ЕПГУ (при наличии).</a:t>
            </a:r>
            <a:endParaRPr lang="ru-RU" sz="2400" b="1" dirty="0">
              <a:ea typeface="Calibri" panose="020F0502020204030204" pitchFamily="34" charset="0"/>
              <a:cs typeface="Times New Roman" panose="02020603050405020304" pitchFamily="18" charset="0"/>
            </a:endParaRPr>
          </a:p>
          <a:p>
            <a:pPr algn="just"/>
            <a:endParaRPr lang="ru-RU" sz="2400" b="1" dirty="0" smtClean="0">
              <a:ea typeface="Times New Roman" panose="02020603050405020304" pitchFamily="18" charset="0"/>
              <a:cs typeface="Times New Roman" panose="02020603050405020304" pitchFamily="18" charset="0"/>
            </a:endParaRPr>
          </a:p>
          <a:p>
            <a:pPr algn="just"/>
            <a:r>
              <a:rPr lang="ru-RU" sz="2400" b="1" dirty="0" smtClean="0">
                <a:ea typeface="Times New Roman" panose="02020603050405020304" pitchFamily="18" charset="0"/>
                <a:cs typeface="Times New Roman" panose="02020603050405020304" pitchFamily="18" charset="0"/>
              </a:rPr>
              <a:t>     Информация </a:t>
            </a:r>
            <a:r>
              <a:rPr lang="ru-RU" sz="2400" b="1" dirty="0">
                <a:ea typeface="Times New Roman" panose="02020603050405020304" pitchFamily="18" charset="0"/>
                <a:cs typeface="Times New Roman" panose="02020603050405020304" pitchFamily="18" charset="0"/>
              </a:rPr>
              <a:t>о результатах тестирования и рассмотрения заявления о приеме на обучение </a:t>
            </a:r>
            <a:r>
              <a:rPr lang="ru-RU" sz="2400" b="1" dirty="0" smtClean="0">
                <a:ea typeface="Times New Roman" panose="02020603050405020304" pitchFamily="18" charset="0"/>
                <a:cs typeface="Times New Roman" panose="02020603050405020304" pitchFamily="18" charset="0"/>
              </a:rPr>
              <a:t>ребенка общеобразовательной </a:t>
            </a:r>
            <a:r>
              <a:rPr lang="ru-RU" sz="2400" b="1" dirty="0">
                <a:ea typeface="Times New Roman" panose="02020603050405020304" pitchFamily="18" charset="0"/>
                <a:cs typeface="Times New Roman" panose="02020603050405020304" pitchFamily="18" charset="0"/>
              </a:rPr>
              <a:t>организацией направляется по адресу (почтовый или электронный), указанному в заявлении о приеме на обучение, и в личный кабинет ЕПГУ (при наличии</a:t>
            </a:r>
            <a:r>
              <a:rPr lang="ru-RU" sz="2400" b="1" dirty="0" smtClean="0">
                <a:ea typeface="Times New Roman" panose="02020603050405020304" pitchFamily="18" charset="0"/>
                <a:cs typeface="Times New Roman" panose="02020603050405020304" pitchFamily="18" charset="0"/>
              </a:rPr>
              <a:t>).</a:t>
            </a:r>
            <a:endParaRPr lang="ru-RU"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888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95410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dirty="0">
                <a:solidFill>
                  <a:srgbClr val="006C31"/>
                </a:solidFill>
              </a:rPr>
              <a:t>Приём в школу иностранных граждан и лиц без </a:t>
            </a:r>
            <a:r>
              <a:rPr lang="ru-RU" sz="2800" b="1" dirty="0" smtClean="0">
                <a:solidFill>
                  <a:srgbClr val="006C31"/>
                </a:solidFill>
              </a:rPr>
              <a:t>гражданства</a:t>
            </a:r>
          </a:p>
          <a:p>
            <a:pPr algn="ctr"/>
            <a:r>
              <a:rPr lang="ru-RU" sz="2800" b="1" dirty="0" smtClean="0">
                <a:solidFill>
                  <a:schemeClr val="accent2">
                    <a:lumMod val="50000"/>
                  </a:schemeClr>
                </a:solidFill>
              </a:rPr>
              <a:t>ТЕСТИРОВАНИЕ НА ЗНАНИЕ РУССКОГО ЯЗЫКА</a:t>
            </a:r>
            <a:endParaRPr lang="ru-RU" sz="2800" b="1" dirty="0">
              <a:solidFill>
                <a:schemeClr val="accent2">
                  <a:lumMod val="50000"/>
                </a:schemeClr>
              </a:solidFill>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lgn="just">
              <a:buNone/>
            </a:pPr>
            <a:r>
              <a:rPr lang="ru-RU" dirty="0" smtClean="0"/>
              <a:t>       </a:t>
            </a:r>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endParaRPr lang="ru-RU" sz="2400" dirty="0">
              <a:effectLst/>
              <a:latin typeface="Microsoft Sans Serif" panose="020B0604020202020204" pitchFamily="34" charset="0"/>
              <a:ea typeface="Microsoft Sans Serif" panose="020B0604020202020204" pitchFamily="34" charset="0"/>
            </a:endParaRPr>
          </a:p>
        </p:txBody>
      </p:sp>
      <p:sp>
        <p:nvSpPr>
          <p:cNvPr id="3" name="Прямоугольник 2"/>
          <p:cNvSpPr/>
          <p:nvPr/>
        </p:nvSpPr>
        <p:spPr>
          <a:xfrm>
            <a:off x="230146" y="2204864"/>
            <a:ext cx="11554486" cy="4567917"/>
          </a:xfrm>
          <a:prstGeom prst="rect">
            <a:avLst/>
          </a:prstGeom>
        </p:spPr>
        <p:txBody>
          <a:bodyPr wrap="square">
            <a:spAutoFit/>
          </a:bodyPr>
          <a:lstStyle/>
          <a:p>
            <a:pPr marL="15240" marR="14605" algn="ctr">
              <a:lnSpc>
                <a:spcPts val="1330"/>
              </a:lnSpc>
              <a:spcBef>
                <a:spcPts val="105"/>
              </a:spcBef>
              <a:spcAft>
                <a:spcPts val="0"/>
              </a:spcAft>
            </a:pPr>
            <a:endParaRPr lang="ru-RU" sz="2800" spc="-20" dirty="0" smtClean="0">
              <a:solidFill>
                <a:srgbClr val="1F3863"/>
              </a:solidFill>
              <a:ea typeface="Microsoft Sans Serif" panose="020B0604020202020204" pitchFamily="34" charset="0"/>
            </a:endParaRPr>
          </a:p>
          <a:p>
            <a:pPr marL="15240" marR="14605" algn="just">
              <a:spcAft>
                <a:spcPts val="0"/>
              </a:spcAft>
            </a:pPr>
            <a:r>
              <a:rPr lang="ru-RU" sz="2800" b="1" spc="-20" dirty="0" smtClean="0">
                <a:ea typeface="Microsoft Sans Serif" panose="020B0604020202020204" pitchFamily="34" charset="0"/>
              </a:rPr>
              <a:t>     Руководитель</a:t>
            </a:r>
            <a:r>
              <a:rPr lang="ru-RU" sz="2800" b="1" spc="200" dirty="0" smtClean="0">
                <a:ea typeface="Microsoft Sans Serif" panose="020B0604020202020204" pitchFamily="34" charset="0"/>
              </a:rPr>
              <a:t> </a:t>
            </a:r>
            <a:r>
              <a:rPr lang="ru-RU" sz="2800" b="1" spc="-20" dirty="0">
                <a:ea typeface="Microsoft Sans Serif" panose="020B0604020202020204" pitchFamily="34" charset="0"/>
              </a:rPr>
              <a:t>общеобразовательной</a:t>
            </a:r>
            <a:r>
              <a:rPr lang="ru-RU" sz="2800" b="1" spc="-115" dirty="0">
                <a:ea typeface="Microsoft Sans Serif" panose="020B0604020202020204" pitchFamily="34" charset="0"/>
              </a:rPr>
              <a:t> </a:t>
            </a:r>
            <a:r>
              <a:rPr lang="ru-RU" sz="2800" b="1" spc="-20" dirty="0" smtClean="0">
                <a:ea typeface="Microsoft Sans Serif" panose="020B0604020202020204" pitchFamily="34" charset="0"/>
              </a:rPr>
              <a:t>организации </a:t>
            </a:r>
            <a:r>
              <a:rPr lang="ru-RU" sz="2800" b="1" spc="-10" dirty="0" smtClean="0">
                <a:ea typeface="Microsoft Sans Serif" panose="020B0604020202020204" pitchFamily="34" charset="0"/>
              </a:rPr>
              <a:t>издает</a:t>
            </a:r>
            <a:r>
              <a:rPr lang="ru-RU" sz="2800" b="1" spc="-135" dirty="0" smtClean="0">
                <a:ea typeface="Microsoft Sans Serif" panose="020B0604020202020204" pitchFamily="34" charset="0"/>
              </a:rPr>
              <a:t> </a:t>
            </a:r>
            <a:r>
              <a:rPr lang="ru-RU" sz="2800" b="1" spc="-10" dirty="0">
                <a:ea typeface="Microsoft Sans Serif" panose="020B0604020202020204" pitchFamily="34" charset="0"/>
              </a:rPr>
              <a:t>распорядительный</a:t>
            </a:r>
            <a:r>
              <a:rPr lang="ru-RU" sz="2800" b="1" spc="-140" dirty="0">
                <a:ea typeface="Microsoft Sans Serif" panose="020B0604020202020204" pitchFamily="34" charset="0"/>
              </a:rPr>
              <a:t> </a:t>
            </a:r>
            <a:r>
              <a:rPr lang="ru-RU" sz="2800" b="1" spc="-10" dirty="0">
                <a:ea typeface="Microsoft Sans Serif" panose="020B0604020202020204" pitchFamily="34" charset="0"/>
              </a:rPr>
              <a:t>акт</a:t>
            </a:r>
            <a:r>
              <a:rPr lang="ru-RU" sz="2800" b="1" spc="-115" dirty="0">
                <a:ea typeface="Microsoft Sans Serif" panose="020B0604020202020204" pitchFamily="34" charset="0"/>
              </a:rPr>
              <a:t> </a:t>
            </a:r>
            <a:r>
              <a:rPr lang="ru-RU" sz="2800" b="1" spc="-10" dirty="0">
                <a:ea typeface="Microsoft Sans Serif" panose="020B0604020202020204" pitchFamily="34" charset="0"/>
              </a:rPr>
              <a:t>о</a:t>
            </a:r>
            <a:r>
              <a:rPr lang="ru-RU" sz="2800" b="1" spc="-90" dirty="0">
                <a:ea typeface="Microsoft Sans Serif" panose="020B0604020202020204" pitchFamily="34" charset="0"/>
              </a:rPr>
              <a:t> </a:t>
            </a:r>
            <a:r>
              <a:rPr lang="ru-RU" sz="2800" b="1" spc="-10" dirty="0">
                <a:ea typeface="Microsoft Sans Serif" panose="020B0604020202020204" pitchFamily="34" charset="0"/>
              </a:rPr>
              <a:t>приеме</a:t>
            </a:r>
            <a:r>
              <a:rPr lang="ru-RU" sz="2800" b="1" spc="-130" dirty="0">
                <a:ea typeface="Microsoft Sans Serif" panose="020B0604020202020204" pitchFamily="34" charset="0"/>
              </a:rPr>
              <a:t> </a:t>
            </a:r>
            <a:r>
              <a:rPr lang="ru-RU" sz="2800" b="1" spc="-10" dirty="0">
                <a:ea typeface="Microsoft Sans Serif" panose="020B0604020202020204" pitchFamily="34" charset="0"/>
              </a:rPr>
              <a:t>на</a:t>
            </a:r>
            <a:r>
              <a:rPr lang="ru-RU" sz="2800" b="1" spc="-110" dirty="0">
                <a:ea typeface="Microsoft Sans Serif" panose="020B0604020202020204" pitchFamily="34" charset="0"/>
              </a:rPr>
              <a:t> </a:t>
            </a:r>
            <a:r>
              <a:rPr lang="ru-RU" sz="2800" b="1" spc="-10" dirty="0">
                <a:ea typeface="Microsoft Sans Serif" panose="020B0604020202020204" pitchFamily="34" charset="0"/>
              </a:rPr>
              <a:t>обучение </a:t>
            </a:r>
            <a:r>
              <a:rPr lang="ru-RU" sz="2800" b="1" dirty="0">
                <a:ea typeface="Microsoft Sans Serif" panose="020B0604020202020204" pitchFamily="34" charset="0"/>
              </a:rPr>
              <a:t>ребенка</a:t>
            </a:r>
            <a:r>
              <a:rPr lang="ru-RU" sz="2800" b="1" spc="-10" dirty="0">
                <a:ea typeface="Microsoft Sans Serif" panose="020B0604020202020204" pitchFamily="34" charset="0"/>
              </a:rPr>
              <a:t> </a:t>
            </a:r>
            <a:r>
              <a:rPr lang="ru-RU" sz="2800" b="1" dirty="0">
                <a:ea typeface="Microsoft Sans Serif" panose="020B0604020202020204" pitchFamily="34" charset="0"/>
                <a:cs typeface="Microsoft Sans Serif" panose="020B0604020202020204" pitchFamily="34" charset="0"/>
              </a:rPr>
              <a:t>в течение </a:t>
            </a:r>
            <a:r>
              <a:rPr lang="ru-RU" sz="2800" b="1" dirty="0" smtClean="0">
                <a:ea typeface="Microsoft Sans Serif" panose="020B0604020202020204" pitchFamily="34" charset="0"/>
                <a:cs typeface="Microsoft Sans Serif" panose="020B0604020202020204" pitchFamily="34" charset="0"/>
              </a:rPr>
              <a:t>            </a:t>
            </a:r>
            <a:r>
              <a:rPr lang="ru-RU" sz="2800" b="1" dirty="0" smtClean="0">
                <a:solidFill>
                  <a:srgbClr val="FF0000"/>
                </a:solidFill>
                <a:ea typeface="Microsoft Sans Serif" panose="020B0604020202020204" pitchFamily="34" charset="0"/>
                <a:cs typeface="Microsoft Sans Serif" panose="020B0604020202020204" pitchFamily="34" charset="0"/>
              </a:rPr>
              <a:t>5 </a:t>
            </a:r>
            <a:r>
              <a:rPr lang="ru-RU" sz="2800" b="1" dirty="0">
                <a:solidFill>
                  <a:srgbClr val="FF0000"/>
                </a:solidFill>
                <a:ea typeface="Microsoft Sans Serif" panose="020B0604020202020204" pitchFamily="34" charset="0"/>
                <a:cs typeface="Microsoft Sans Serif" panose="020B0604020202020204" pitchFamily="34" charset="0"/>
              </a:rPr>
              <a:t>рабочих дней </a:t>
            </a:r>
            <a:r>
              <a:rPr lang="ru-RU" sz="2800" b="1" dirty="0">
                <a:solidFill>
                  <a:srgbClr val="FF0000"/>
                </a:solidFill>
                <a:ea typeface="Microsoft Sans Serif" panose="020B0604020202020204" pitchFamily="34" charset="0"/>
              </a:rPr>
              <a:t>после официального поступления информации </a:t>
            </a:r>
            <a:r>
              <a:rPr lang="ru-RU" sz="2800" b="1" dirty="0" smtClean="0">
                <a:solidFill>
                  <a:srgbClr val="FF0000"/>
                </a:solidFill>
                <a:ea typeface="Microsoft Sans Serif" panose="020B0604020202020204" pitchFamily="34" charset="0"/>
              </a:rPr>
              <a:t>об     успешном</a:t>
            </a:r>
            <a:r>
              <a:rPr lang="ru-RU" sz="2800" b="1" spc="-40" dirty="0" smtClean="0">
                <a:solidFill>
                  <a:srgbClr val="FF0000"/>
                </a:solidFill>
                <a:ea typeface="Microsoft Sans Serif" panose="020B0604020202020204" pitchFamily="34" charset="0"/>
              </a:rPr>
              <a:t> </a:t>
            </a:r>
            <a:r>
              <a:rPr lang="ru-RU" sz="2800" b="1" dirty="0">
                <a:solidFill>
                  <a:srgbClr val="FF0000"/>
                </a:solidFill>
                <a:ea typeface="Microsoft Sans Serif" panose="020B0604020202020204" pitchFamily="34" charset="0"/>
              </a:rPr>
              <a:t>прохождении</a:t>
            </a:r>
            <a:r>
              <a:rPr lang="ru-RU" sz="2800" b="1" spc="-25" dirty="0">
                <a:solidFill>
                  <a:srgbClr val="FF0000"/>
                </a:solidFill>
                <a:ea typeface="Microsoft Sans Serif" panose="020B0604020202020204" pitchFamily="34" charset="0"/>
              </a:rPr>
              <a:t> </a:t>
            </a:r>
            <a:r>
              <a:rPr lang="ru-RU" sz="2800" b="1" spc="-10" dirty="0" smtClean="0">
                <a:solidFill>
                  <a:srgbClr val="FF0000"/>
                </a:solidFill>
                <a:ea typeface="Microsoft Sans Serif" panose="020B0604020202020204" pitchFamily="34" charset="0"/>
              </a:rPr>
              <a:t>тестирования</a:t>
            </a:r>
          </a:p>
          <a:p>
            <a:pPr marL="15240" marR="12700" algn="just">
              <a:spcAft>
                <a:spcPts val="0"/>
              </a:spcAft>
            </a:pPr>
            <a:endParaRPr lang="ru-RU" sz="2800" b="1" spc="-10" dirty="0">
              <a:effectLst/>
              <a:ea typeface="Microsoft Sans Serif" panose="020B0604020202020204" pitchFamily="34" charset="0"/>
            </a:endParaRPr>
          </a:p>
          <a:p>
            <a:pPr lvl="0" algn="just"/>
            <a:r>
              <a:rPr lang="ru-RU" sz="2800" b="1" dirty="0" smtClean="0"/>
              <a:t>      Если</a:t>
            </a:r>
            <a:r>
              <a:rPr lang="ru-RU" sz="2800" b="1" dirty="0"/>
              <a:t>	ребенок	не	прошел	тестирование,	</a:t>
            </a:r>
            <a:r>
              <a:rPr lang="ru-RU" sz="2800" b="1" dirty="0" smtClean="0"/>
              <a:t>предлагается пройти </a:t>
            </a:r>
            <a:r>
              <a:rPr lang="ru-RU" sz="2800" b="1" dirty="0"/>
              <a:t>дополнительное обучение русскому языку.</a:t>
            </a:r>
            <a:endParaRPr lang="ru-RU" sz="2800" dirty="0"/>
          </a:p>
          <a:p>
            <a:pPr lvl="0" algn="just"/>
            <a:r>
              <a:rPr lang="ru-RU" sz="2800" b="1" dirty="0" smtClean="0">
                <a:solidFill>
                  <a:srgbClr val="FF0000"/>
                </a:solidFill>
              </a:rPr>
              <a:t>     Повторно </a:t>
            </a:r>
            <a:r>
              <a:rPr lang="ru-RU" sz="2800" b="1" dirty="0"/>
              <a:t>пройти тестирование можно </a:t>
            </a:r>
            <a:r>
              <a:rPr lang="ru-RU" sz="2800" b="1" dirty="0">
                <a:solidFill>
                  <a:srgbClr val="FF0000"/>
                </a:solidFill>
              </a:rPr>
              <a:t>не ранее, чем через 3 месяца.</a:t>
            </a:r>
            <a:endParaRPr lang="ru-RU" sz="2800" dirty="0">
              <a:solidFill>
                <a:srgbClr val="FF0000"/>
              </a:solidFill>
            </a:endParaRPr>
          </a:p>
          <a:p>
            <a:pPr marL="15240" marR="12700" algn="just">
              <a:spcAft>
                <a:spcPts val="0"/>
              </a:spcAft>
            </a:pPr>
            <a:endParaRPr lang="ru-RU" sz="2800" b="1" dirty="0">
              <a:effectLst/>
              <a:ea typeface="Microsoft Sans Serif" panose="020B0604020202020204" pitchFamily="34" charset="0"/>
            </a:endParaRPr>
          </a:p>
        </p:txBody>
      </p:sp>
    </p:spTree>
    <p:extLst>
      <p:ext uri="{BB962C8B-B14F-4D97-AF65-F5344CB8AC3E}">
        <p14:creationId xmlns:p14="http://schemas.microsoft.com/office/powerpoint/2010/main" val="2291110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120032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dirty="0">
                <a:solidFill>
                  <a:srgbClr val="006C31"/>
                </a:solidFill>
              </a:rPr>
              <a:t>Приём в школу иностранных граждан и лиц без </a:t>
            </a:r>
            <a:r>
              <a:rPr lang="ru-RU" sz="3600" b="1" dirty="0" smtClean="0">
                <a:solidFill>
                  <a:srgbClr val="006C31"/>
                </a:solidFill>
              </a:rPr>
              <a:t>гражданства</a:t>
            </a: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marL="0" indent="0" algn="just">
              <a:buNone/>
            </a:pPr>
            <a:r>
              <a:rPr lang="ru-RU" dirty="0" smtClean="0"/>
              <a:t>          </a:t>
            </a:r>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endParaRPr lang="ru-RU" sz="2400" dirty="0">
              <a:effectLst/>
              <a:latin typeface="Microsoft Sans Serif" panose="020B0604020202020204" pitchFamily="34" charset="0"/>
              <a:ea typeface="Microsoft Sans Serif" panose="020B0604020202020204" pitchFamily="34" charset="0"/>
            </a:endParaRPr>
          </a:p>
        </p:txBody>
      </p:sp>
      <p:sp>
        <p:nvSpPr>
          <p:cNvPr id="2" name="Прямоугольник 1"/>
          <p:cNvSpPr/>
          <p:nvPr/>
        </p:nvSpPr>
        <p:spPr>
          <a:xfrm>
            <a:off x="321167" y="1988840"/>
            <a:ext cx="11618400" cy="5232202"/>
          </a:xfrm>
          <a:prstGeom prst="rect">
            <a:avLst/>
          </a:prstGeom>
        </p:spPr>
        <p:txBody>
          <a:bodyPr wrap="square">
            <a:spAutoFit/>
          </a:bodyPr>
          <a:lstStyle/>
          <a:p>
            <a:pPr algn="just"/>
            <a:r>
              <a:rPr lang="ru-RU" sz="2000" b="1" dirty="0" smtClean="0">
                <a:ea typeface="Times New Roman" panose="02020603050405020304" pitchFamily="18" charset="0"/>
                <a:cs typeface="Times New Roman" panose="02020603050405020304" pitchFamily="18" charset="0"/>
              </a:rPr>
              <a:t>      Если </a:t>
            </a:r>
            <a:r>
              <a:rPr lang="ru-RU" sz="2000" b="1" dirty="0">
                <a:ea typeface="Times New Roman" panose="02020603050405020304" pitchFamily="18" charset="0"/>
                <a:cs typeface="Times New Roman" panose="02020603050405020304" pitchFamily="18" charset="0"/>
              </a:rPr>
              <a:t>родители ребенка-иностранца являются </a:t>
            </a:r>
            <a:r>
              <a:rPr lang="ru-RU" sz="2000" b="1" dirty="0">
                <a:solidFill>
                  <a:srgbClr val="C00000"/>
                </a:solidFill>
                <a:ea typeface="Times New Roman" panose="02020603050405020304" pitchFamily="18" charset="0"/>
                <a:cs typeface="Times New Roman" panose="02020603050405020304" pitchFamily="18" charset="0"/>
              </a:rPr>
              <a:t>должностными лицами международных (межгосударственных, межправительственных) организаций или владельцами дипломатических, служебных паспортов, сотрудниками и членами административно-технического персонала аппаратов военного </a:t>
            </a:r>
            <a:r>
              <a:rPr lang="ru-RU" sz="2000" b="1" dirty="0" err="1">
                <a:solidFill>
                  <a:srgbClr val="C00000"/>
                </a:solidFill>
                <a:ea typeface="Times New Roman" panose="02020603050405020304" pitchFamily="18" charset="0"/>
                <a:cs typeface="Times New Roman" panose="02020603050405020304" pitchFamily="18" charset="0"/>
              </a:rPr>
              <a:t>атташата</a:t>
            </a:r>
            <a:r>
              <a:rPr lang="ru-RU" sz="2000" b="1" dirty="0">
                <a:solidFill>
                  <a:srgbClr val="C00000"/>
                </a:solidFill>
                <a:ea typeface="Times New Roman" panose="02020603050405020304" pitchFamily="18" charset="0"/>
                <a:cs typeface="Times New Roman" panose="02020603050405020304" pitchFamily="18" charset="0"/>
              </a:rPr>
              <a:t>, торговых представительств или членами их семей</a:t>
            </a:r>
            <a:r>
              <a:rPr lang="ru-RU" sz="2000" b="1" dirty="0">
                <a:ea typeface="Times New Roman" panose="02020603050405020304" pitchFamily="18" charset="0"/>
                <a:cs typeface="Times New Roman" panose="02020603050405020304" pitchFamily="18" charset="0"/>
              </a:rPr>
              <a:t>, то они должны предоставить следующие документы:</a:t>
            </a:r>
            <a:endParaRPr lang="ru-RU" sz="2000" b="1" dirty="0">
              <a:ea typeface="Calibri" panose="020F0502020204030204" pitchFamily="34" charset="0"/>
              <a:cs typeface="Times New Roman" panose="02020603050405020304" pitchFamily="18" charset="0"/>
            </a:endParaRPr>
          </a:p>
          <a:p>
            <a:pPr lvl="0" algn="just">
              <a:buSzPts val="1000"/>
              <a:tabLst>
                <a:tab pos="457200" algn="l"/>
              </a:tabLst>
            </a:pPr>
            <a:r>
              <a:rPr lang="ru-RU" sz="2000" b="1" dirty="0" smtClean="0">
                <a:ea typeface="Times New Roman" panose="02020603050405020304" pitchFamily="18" charset="0"/>
                <a:cs typeface="Times New Roman" panose="02020603050405020304" pitchFamily="18" charset="0"/>
              </a:rPr>
              <a:t>        копию свидетельства о рождении ребенка;</a:t>
            </a:r>
            <a:endParaRPr lang="ru-RU" sz="2000" b="1" dirty="0" smtClean="0">
              <a:ea typeface="Calibri" panose="020F0502020204030204" pitchFamily="34" charset="0"/>
              <a:cs typeface="Times New Roman" panose="02020603050405020304" pitchFamily="18" charset="0"/>
            </a:endParaRPr>
          </a:p>
          <a:p>
            <a:pPr lvl="0" algn="just">
              <a:buSzPts val="1000"/>
              <a:tabLst>
                <a:tab pos="457200" algn="l"/>
              </a:tabLst>
            </a:pPr>
            <a:r>
              <a:rPr lang="ru-RU" sz="2000" b="1" dirty="0" smtClean="0">
                <a:ea typeface="Times New Roman" panose="02020603050405020304" pitchFamily="18" charset="0"/>
                <a:cs typeface="Times New Roman" panose="02020603050405020304" pitchFamily="18" charset="0"/>
              </a:rPr>
              <a:t>        копию </a:t>
            </a:r>
            <a:r>
              <a:rPr lang="ru-RU" sz="2000" b="1" dirty="0">
                <a:ea typeface="Times New Roman" panose="02020603050405020304" pitchFamily="18" charset="0"/>
                <a:cs typeface="Times New Roman" panose="02020603050405020304" pitchFamily="18" charset="0"/>
              </a:rPr>
              <a:t>паспорта;</a:t>
            </a:r>
            <a:endParaRPr lang="ru-RU" sz="2000" b="1" dirty="0">
              <a:ea typeface="Calibri" panose="020F0502020204030204" pitchFamily="34" charset="0"/>
              <a:cs typeface="Times New Roman" panose="02020603050405020304" pitchFamily="18" charset="0"/>
            </a:endParaRPr>
          </a:p>
          <a:p>
            <a:pPr algn="just"/>
            <a:r>
              <a:rPr lang="ru-RU" sz="2000" b="1" dirty="0" smtClean="0">
                <a:ea typeface="Times New Roman" panose="02020603050405020304" pitchFamily="18" charset="0"/>
              </a:rPr>
              <a:t>        справку </a:t>
            </a:r>
            <a:r>
              <a:rPr lang="ru-RU" sz="2000" b="1" dirty="0">
                <a:ea typeface="Times New Roman" panose="02020603050405020304" pitchFamily="18" charset="0"/>
              </a:rPr>
              <a:t>о регистрации по месту </a:t>
            </a:r>
            <a:r>
              <a:rPr lang="ru-RU" sz="2000" b="1" dirty="0" smtClean="0">
                <a:ea typeface="Times New Roman" panose="02020603050405020304" pitchFamily="18" charset="0"/>
              </a:rPr>
              <a:t>жительства</a:t>
            </a:r>
          </a:p>
          <a:p>
            <a:pPr algn="just"/>
            <a:endParaRPr lang="ru-RU" sz="2000" b="1" dirty="0"/>
          </a:p>
          <a:p>
            <a:pPr algn="just"/>
            <a:r>
              <a:rPr lang="ru-RU" sz="2000" b="1" dirty="0" smtClean="0"/>
              <a:t>         Если </a:t>
            </a:r>
            <a:r>
              <a:rPr lang="ru-RU" sz="2000" b="1" dirty="0"/>
              <a:t>ребенок – </a:t>
            </a:r>
            <a:r>
              <a:rPr lang="ru-RU" sz="2000" b="1" dirty="0">
                <a:solidFill>
                  <a:srgbClr val="C00000"/>
                </a:solidFill>
              </a:rPr>
              <a:t>гражданин Беларуси,</a:t>
            </a:r>
            <a:r>
              <a:rPr lang="ru-RU" sz="2000" b="1" dirty="0"/>
              <a:t> то родители предъявляют  на русском языке или с заверенным переводом:</a:t>
            </a:r>
          </a:p>
          <a:p>
            <a:pPr lvl="0" algn="just"/>
            <a:r>
              <a:rPr lang="ru-RU" sz="2000" b="1" dirty="0" smtClean="0"/>
              <a:t>            копии </a:t>
            </a:r>
            <a:r>
              <a:rPr lang="ru-RU" sz="2000" b="1" dirty="0"/>
              <a:t>документов, подтверждающих родство заявителя или законность представления прав ребенка;</a:t>
            </a:r>
          </a:p>
          <a:p>
            <a:pPr lvl="0" algn="just"/>
            <a:r>
              <a:rPr lang="ru-RU" sz="2000" b="1" dirty="0" smtClean="0"/>
              <a:t>          копии </a:t>
            </a:r>
            <a:r>
              <a:rPr lang="ru-RU" sz="2000" b="1" dirty="0"/>
              <a:t>документов, удостоверяющих личность ребенка.</a:t>
            </a:r>
          </a:p>
          <a:p>
            <a:pPr algn="just"/>
            <a:endParaRPr lang="ru-RU" b="1" dirty="0" smtClean="0">
              <a:latin typeface="Tahoma" panose="020B0604030504040204" pitchFamily="34" charset="0"/>
            </a:endParaRPr>
          </a:p>
          <a:p>
            <a:endParaRPr lang="ru-RU" dirty="0">
              <a:solidFill>
                <a:srgbClr val="555555"/>
              </a:solidFill>
              <a:latin typeface="Tahoma" panose="020B0604030504040204" pitchFamily="34" charset="0"/>
            </a:endParaRPr>
          </a:p>
          <a:p>
            <a:endParaRPr lang="ru-RU" dirty="0"/>
          </a:p>
        </p:txBody>
      </p:sp>
    </p:spTree>
    <p:extLst>
      <p:ext uri="{BB962C8B-B14F-4D97-AF65-F5344CB8AC3E}">
        <p14:creationId xmlns:p14="http://schemas.microsoft.com/office/powerpoint/2010/main" val="654421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1842518" cy="1454298"/>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11319450" cy="120032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dirty="0">
                <a:solidFill>
                  <a:srgbClr val="006C31"/>
                </a:solidFill>
              </a:rPr>
              <a:t>Приём в школу иностранных граждан и лиц без </a:t>
            </a:r>
            <a:r>
              <a:rPr lang="ru-RU" sz="3600" b="1" dirty="0" smtClean="0">
                <a:solidFill>
                  <a:srgbClr val="006C31"/>
                </a:solidFill>
              </a:rPr>
              <a:t>гражданства</a:t>
            </a: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sz="2400" b="1" dirty="0" smtClean="0"/>
          </a:p>
          <a:p>
            <a:pPr lvl="0"/>
            <a:r>
              <a:rPr lang="ru-RU" dirty="0" smtClean="0"/>
              <a:t> </a:t>
            </a:r>
            <a:r>
              <a:rPr lang="ru-RU" b="1" dirty="0" smtClean="0"/>
              <a:t>ребенок </a:t>
            </a:r>
            <a:r>
              <a:rPr lang="ru-RU" b="1" dirty="0"/>
              <a:t>не может быть зачислен в школу только в том случае, если в ней нет свободных мет;</a:t>
            </a:r>
            <a:endParaRPr lang="ru-RU" dirty="0"/>
          </a:p>
          <a:p>
            <a:pPr lvl="0"/>
            <a:r>
              <a:rPr lang="ru-RU" b="1" dirty="0"/>
              <a:t>если не представлен </a:t>
            </a:r>
            <a:r>
              <a:rPr lang="ru-RU" b="1" dirty="0" smtClean="0"/>
              <a:t>полный комплект документов, </a:t>
            </a:r>
            <a:r>
              <a:rPr lang="ru-RU" b="1" dirty="0"/>
              <a:t>подтверждающий законность нахождения на </a:t>
            </a:r>
            <a:r>
              <a:rPr lang="ru-RU" b="1" dirty="0" smtClean="0"/>
              <a:t>территории России</a:t>
            </a:r>
            <a:r>
              <a:rPr lang="ru-RU" b="1" dirty="0"/>
              <a:t>;</a:t>
            </a:r>
            <a:endParaRPr lang="ru-RU" dirty="0"/>
          </a:p>
          <a:p>
            <a:pPr lvl="0"/>
            <a:r>
              <a:rPr lang="ru-RU" b="1" dirty="0"/>
              <a:t>если не прошел тестирование.</a:t>
            </a:r>
            <a:endParaRPr lang="ru-RU" dirty="0"/>
          </a:p>
          <a:p>
            <a:pPr marL="0" indent="0">
              <a:buNone/>
            </a:pPr>
            <a:r>
              <a:rPr lang="ru-RU" b="1" dirty="0"/>
              <a:t/>
            </a:r>
            <a:br>
              <a:rPr lang="ru-RU" b="1" dirty="0"/>
            </a:br>
            <a:endParaRPr lang="ru-RU" dirty="0" smtClean="0"/>
          </a:p>
        </p:txBody>
      </p:sp>
      <p:sp>
        <p:nvSpPr>
          <p:cNvPr id="10" name="Textbox 74"/>
          <p:cNvSpPr txBox="1"/>
          <p:nvPr/>
        </p:nvSpPr>
        <p:spPr>
          <a:xfrm>
            <a:off x="132725" y="1671518"/>
            <a:ext cx="12037360" cy="5186482"/>
          </a:xfrm>
          <a:prstGeom prst="rect">
            <a:avLst/>
          </a:prstGeom>
        </p:spPr>
        <p:txBody>
          <a:bodyPr wrap="square" lIns="0" tIns="0" rIns="0" bIns="0" rtlCol="0">
            <a:noAutofit/>
          </a:bodyPr>
          <a:lstStyle/>
          <a:p>
            <a:pPr>
              <a:spcBef>
                <a:spcPts val="405"/>
              </a:spcBef>
              <a:spcAft>
                <a:spcPts val="0"/>
              </a:spcAft>
            </a:pPr>
            <a:r>
              <a:rPr lang="ru-RU" sz="900" b="1" dirty="0">
                <a:effectLst/>
                <a:latin typeface="Tahoma" panose="020B0604030504040204" pitchFamily="34" charset="0"/>
                <a:ea typeface="Microsoft Sans Serif" panose="020B0604020202020204" pitchFamily="34" charset="0"/>
                <a:cs typeface="Microsoft Sans Serif" panose="020B0604020202020204" pitchFamily="34" charset="0"/>
              </a:rPr>
              <a:t> </a:t>
            </a:r>
            <a:endParaRPr lang="ru-RU" sz="2400" dirty="0">
              <a:effectLst/>
              <a:latin typeface="Microsoft Sans Serif" panose="020B0604020202020204" pitchFamily="34" charset="0"/>
              <a:ea typeface="Microsoft Sans Serif" panose="020B0604020202020204" pitchFamily="34" charset="0"/>
            </a:endParaRPr>
          </a:p>
        </p:txBody>
      </p:sp>
      <p:sp>
        <p:nvSpPr>
          <p:cNvPr id="2" name="Прямоугольник 1"/>
          <p:cNvSpPr/>
          <p:nvPr/>
        </p:nvSpPr>
        <p:spPr>
          <a:xfrm>
            <a:off x="321167" y="1988840"/>
            <a:ext cx="11618400" cy="923330"/>
          </a:xfrm>
          <a:prstGeom prst="rect">
            <a:avLst/>
          </a:prstGeom>
        </p:spPr>
        <p:txBody>
          <a:bodyPr wrap="square">
            <a:spAutoFit/>
          </a:bodyPr>
          <a:lstStyle/>
          <a:p>
            <a:pPr algn="just"/>
            <a:endParaRPr lang="ru-RU" b="1" dirty="0" smtClean="0">
              <a:latin typeface="Tahoma" panose="020B0604030504040204" pitchFamily="34" charset="0"/>
            </a:endParaRPr>
          </a:p>
          <a:p>
            <a:endParaRPr lang="ru-RU" dirty="0">
              <a:solidFill>
                <a:srgbClr val="555555"/>
              </a:solidFill>
              <a:latin typeface="Tahoma" panose="020B0604030504040204" pitchFamily="34" charset="0"/>
            </a:endParaRPr>
          </a:p>
          <a:p>
            <a:endParaRPr lang="ru-RU" dirty="0"/>
          </a:p>
        </p:txBody>
      </p:sp>
    </p:spTree>
    <p:extLst>
      <p:ext uri="{BB962C8B-B14F-4D97-AF65-F5344CB8AC3E}">
        <p14:creationId xmlns:p14="http://schemas.microsoft.com/office/powerpoint/2010/main" val="2394054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30146" y="0"/>
            <a:ext cx="10153128"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1166" y="282971"/>
            <a:ext cx="9971088" cy="707886"/>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КОНТАКТЫ</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just">
              <a:buNone/>
            </a:pPr>
            <a:endParaRPr lang="ru-RU" b="1" i="1" dirty="0" smtClean="0"/>
          </a:p>
          <a:p>
            <a:pPr marL="0" indent="0" algn="just">
              <a:buNone/>
            </a:pPr>
            <a:r>
              <a:rPr lang="ru-RU" b="1" i="1" dirty="0" smtClean="0"/>
              <a:t>4-24-32          Кочетков Александр Викторович</a:t>
            </a:r>
            <a:endParaRPr lang="ru-RU" b="1" dirty="0" smtClean="0"/>
          </a:p>
          <a:p>
            <a:pPr marL="0" indent="0">
              <a:buNone/>
            </a:pPr>
            <a:r>
              <a:rPr lang="ru-RU" b="1" i="1" dirty="0" smtClean="0"/>
              <a:t>3-40-14         </a:t>
            </a:r>
            <a:r>
              <a:rPr lang="ru-RU" b="1" i="1" dirty="0"/>
              <a:t>Кузнецова </a:t>
            </a:r>
            <a:r>
              <a:rPr lang="ru-RU" b="1" i="1" dirty="0" smtClean="0"/>
              <a:t>Галина Ивановна</a:t>
            </a:r>
            <a:endParaRPr lang="ru-RU" b="1" i="1" dirty="0"/>
          </a:p>
          <a:p>
            <a:pPr marL="0" indent="0">
              <a:buNone/>
            </a:pPr>
            <a:r>
              <a:rPr lang="ru-RU" b="1" i="1" dirty="0" smtClean="0"/>
              <a:t>                       </a:t>
            </a:r>
            <a:endParaRPr lang="ru-RU" b="1" i="1" dirty="0"/>
          </a:p>
          <a:p>
            <a:pPr marL="0" indent="0">
              <a:buNone/>
            </a:pPr>
            <a:endParaRPr lang="ru-RU" b="1" i="1" dirty="0" smtClean="0"/>
          </a:p>
          <a:p>
            <a:pPr marL="0" indent="0">
              <a:buNone/>
            </a:pPr>
            <a:r>
              <a:rPr lang="ru-RU" b="1" i="1" dirty="0" smtClean="0"/>
              <a:t>Сайт    </a:t>
            </a:r>
            <a:r>
              <a:rPr lang="ru-RU" b="1" dirty="0" smtClean="0">
                <a:solidFill>
                  <a:srgbClr val="FF0000"/>
                </a:solidFill>
              </a:rPr>
              <a:t>https</a:t>
            </a:r>
            <a:r>
              <a:rPr lang="ru-RU" b="1" dirty="0">
                <a:solidFill>
                  <a:srgbClr val="FF0000"/>
                </a:solidFill>
              </a:rPr>
              <a:t>://ecotech.gosuslugi.ru </a:t>
            </a:r>
            <a:endParaRPr lang="ru-RU" b="1" dirty="0" smtClean="0">
              <a:solidFill>
                <a:srgbClr val="FF0000"/>
              </a:solidFill>
            </a:endParaRPr>
          </a:p>
          <a:p>
            <a:pPr marL="0" indent="0">
              <a:buNone/>
            </a:pPr>
            <a:r>
              <a:rPr lang="ru-RU" b="1" i="1" dirty="0" smtClean="0"/>
              <a:t>Эл</a:t>
            </a:r>
            <a:r>
              <a:rPr lang="ru-RU" b="1" i="1" dirty="0"/>
              <a:t>. </a:t>
            </a:r>
            <a:r>
              <a:rPr lang="ru-RU" b="1" i="1" dirty="0" smtClean="0"/>
              <a:t>почта </a:t>
            </a:r>
            <a:r>
              <a:rPr lang="en-US" b="1" dirty="0">
                <a:solidFill>
                  <a:srgbClr val="FF0000"/>
                </a:solidFill>
                <a:latin typeface="Times New Roman" panose="02020603050405020304" pitchFamily="18" charset="0"/>
                <a:cs typeface="Times New Roman" panose="02020603050405020304" pitchFamily="18" charset="0"/>
              </a:rPr>
              <a:t>ecotech@g41.tambov.gov.ru</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63864" y="1805203"/>
            <a:ext cx="11220768" cy="830997"/>
          </a:xfrm>
          <a:prstGeom prst="rect">
            <a:avLst/>
          </a:prstGeom>
        </p:spPr>
        <p:txBody>
          <a:bodyPr wrap="square">
            <a:spAutoFit/>
          </a:bodyPr>
          <a:lstStyle/>
          <a:p>
            <a:pPr algn="just"/>
            <a:endParaRPr lang="ru-RU" sz="4800" b="1" dirty="0">
              <a:latin typeface="+mj-lt"/>
              <a:cs typeface="Times New Roman" pitchFamily="18" charset="0"/>
            </a:endParaRPr>
          </a:p>
        </p:txBody>
      </p:sp>
    </p:spTree>
    <p:extLst>
      <p:ext uri="{BB962C8B-B14F-4D97-AF65-F5344CB8AC3E}">
        <p14:creationId xmlns:p14="http://schemas.microsoft.com/office/powerpoint/2010/main" val="1735114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44" y="258003"/>
            <a:ext cx="11988447" cy="5947294"/>
          </a:xfrm>
        </p:spPr>
      </p:pic>
    </p:spTree>
    <p:extLst>
      <p:ext uri="{BB962C8B-B14F-4D97-AF65-F5344CB8AC3E}">
        <p14:creationId xmlns:p14="http://schemas.microsoft.com/office/powerpoint/2010/main" val="328978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51384" y="260648"/>
            <a:ext cx="9853394"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6C31"/>
                </a:solidFill>
                <a:effectLst>
                  <a:outerShdw blurRad="38100" dist="38100" dir="2700000" algn="tl">
                    <a:srgbClr val="000000">
                      <a:alpha val="43137"/>
                    </a:srgbClr>
                  </a:outerShdw>
                </a:effectLst>
              </a:rPr>
              <a:t>ПРИЁМ </a:t>
            </a:r>
          </a:p>
          <a:p>
            <a:pPr algn="ctr"/>
            <a:r>
              <a:rPr lang="ru-RU" sz="4000" b="1" spc="50" dirty="0" smtClean="0">
                <a:ln w="11430"/>
                <a:solidFill>
                  <a:srgbClr val="006C31"/>
                </a:solidFill>
                <a:effectLst>
                  <a:outerShdw blurRad="38100" dist="38100" dir="2700000" algn="tl">
                    <a:srgbClr val="000000">
                      <a:alpha val="43137"/>
                    </a:srgbClr>
                  </a:outerShdw>
                </a:effectLst>
              </a:rPr>
              <a:t>В ШКОЛЫ ТАМБОВСКОЙ ОБЛАСТИ</a:t>
            </a:r>
            <a:endParaRPr lang="ru-RU" sz="40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fontScale="77500" lnSpcReduction="20000"/>
          </a:bodyPr>
          <a:lstStyle/>
          <a:p>
            <a:pPr marL="0" indent="0" algn="just">
              <a:buNone/>
            </a:pPr>
            <a:endParaRPr lang="ru-RU" sz="2400" b="1" dirty="0" smtClean="0"/>
          </a:p>
          <a:p>
            <a:pPr marL="0" indent="0" algn="just">
              <a:buNone/>
            </a:pPr>
            <a:r>
              <a:rPr lang="ru-RU" sz="4400" b="1" u="sng" dirty="0" smtClean="0">
                <a:solidFill>
                  <a:srgbClr val="C00000"/>
                </a:solidFill>
                <a:ea typeface="Calibri" pitchFamily="34" charset="0"/>
                <a:cs typeface="Times New Roman" pitchFamily="18" charset="0"/>
              </a:rPr>
              <a:t>1 этап</a:t>
            </a:r>
          </a:p>
          <a:p>
            <a:pPr marL="0" indent="0" algn="just">
              <a:buNone/>
            </a:pPr>
            <a:r>
              <a:rPr lang="ru-RU" sz="3900" b="1" dirty="0" smtClean="0">
                <a:solidFill>
                  <a:srgbClr val="FF0000"/>
                </a:solidFill>
                <a:ea typeface="Calibri" pitchFamily="34" charset="0"/>
                <a:cs typeface="Times New Roman" pitchFamily="18" charset="0"/>
              </a:rPr>
              <a:t>     с </a:t>
            </a:r>
            <a:r>
              <a:rPr lang="ru-RU" sz="3900" b="1" dirty="0">
                <a:solidFill>
                  <a:srgbClr val="FF0000"/>
                </a:solidFill>
                <a:ea typeface="Calibri" pitchFamily="34" charset="0"/>
                <a:cs typeface="Times New Roman" pitchFamily="18" charset="0"/>
              </a:rPr>
              <a:t>1 апреля по 30 июня </a:t>
            </a:r>
            <a:r>
              <a:rPr lang="ru-RU" sz="3900" b="1" dirty="0" smtClean="0">
                <a:solidFill>
                  <a:srgbClr val="FF0000"/>
                </a:solidFill>
                <a:ea typeface="Calibri" pitchFamily="34" charset="0"/>
                <a:cs typeface="Times New Roman" pitchFamily="18" charset="0"/>
              </a:rPr>
              <a:t>2025 г </a:t>
            </a:r>
          </a:p>
          <a:p>
            <a:pPr marL="0" indent="0" algn="just">
              <a:buNone/>
            </a:pPr>
            <a:r>
              <a:rPr lang="ru-RU" sz="3600" b="1" dirty="0" smtClean="0"/>
              <a:t>для </a:t>
            </a:r>
            <a:r>
              <a:rPr lang="ru-RU" sz="3600" b="1" dirty="0"/>
              <a:t>детей, проживающих на закрепленной территории, а также для детей, имеющих право внеочередного, первоочередного и преимущественного приёма в образовательные </a:t>
            </a:r>
            <a:r>
              <a:rPr lang="ru-RU" sz="3600" b="1" dirty="0" smtClean="0"/>
              <a:t>организации</a:t>
            </a:r>
            <a:endParaRPr lang="ru-RU" sz="3600" b="1" dirty="0">
              <a:ea typeface="Calibri" pitchFamily="34" charset="0"/>
              <a:cs typeface="Times New Roman" pitchFamily="18" charset="0"/>
            </a:endParaRPr>
          </a:p>
          <a:p>
            <a:pPr marL="0" indent="0" algn="just">
              <a:buNone/>
            </a:pPr>
            <a:r>
              <a:rPr lang="ru-RU" sz="4400" b="1" u="sng" dirty="0" smtClean="0">
                <a:solidFill>
                  <a:srgbClr val="C00000"/>
                </a:solidFill>
                <a:ea typeface="Calibri" pitchFamily="34" charset="0"/>
                <a:cs typeface="Times New Roman" pitchFamily="18" charset="0"/>
              </a:rPr>
              <a:t>2 этап</a:t>
            </a:r>
          </a:p>
          <a:p>
            <a:pPr marL="0" indent="0" algn="just">
              <a:buNone/>
            </a:pPr>
            <a:r>
              <a:rPr lang="ru-RU" b="1" dirty="0">
                <a:solidFill>
                  <a:srgbClr val="FF0000"/>
                </a:solidFill>
                <a:ea typeface="Calibri" pitchFamily="34" charset="0"/>
                <a:cs typeface="Times New Roman" pitchFamily="18" charset="0"/>
              </a:rPr>
              <a:t> </a:t>
            </a:r>
            <a:r>
              <a:rPr lang="ru-RU" b="1" dirty="0" smtClean="0">
                <a:solidFill>
                  <a:srgbClr val="FF0000"/>
                </a:solidFill>
                <a:ea typeface="Calibri" pitchFamily="34" charset="0"/>
                <a:cs typeface="Times New Roman" pitchFamily="18" charset="0"/>
              </a:rPr>
              <a:t>          </a:t>
            </a:r>
            <a:r>
              <a:rPr lang="ru-RU" sz="4100" b="1" dirty="0" smtClean="0">
                <a:solidFill>
                  <a:srgbClr val="FF0000"/>
                </a:solidFill>
                <a:ea typeface="Calibri" pitchFamily="34" charset="0"/>
                <a:cs typeface="Times New Roman" pitchFamily="18" charset="0"/>
              </a:rPr>
              <a:t>с</a:t>
            </a:r>
            <a:r>
              <a:rPr lang="ru-RU" b="1" dirty="0" smtClean="0">
                <a:solidFill>
                  <a:srgbClr val="FF0000"/>
                </a:solidFill>
                <a:ea typeface="Calibri" pitchFamily="34" charset="0"/>
                <a:cs typeface="Times New Roman" pitchFamily="18" charset="0"/>
              </a:rPr>
              <a:t> </a:t>
            </a:r>
            <a:r>
              <a:rPr lang="ru-RU" sz="3900" b="1" dirty="0" smtClean="0">
                <a:solidFill>
                  <a:srgbClr val="FF0000"/>
                </a:solidFill>
                <a:ea typeface="Calibri" pitchFamily="34" charset="0"/>
                <a:cs typeface="Times New Roman" pitchFamily="18" charset="0"/>
              </a:rPr>
              <a:t>6 </a:t>
            </a:r>
            <a:r>
              <a:rPr lang="ru-RU" sz="3900" b="1" dirty="0">
                <a:solidFill>
                  <a:srgbClr val="FF0000"/>
                </a:solidFill>
                <a:ea typeface="Calibri" pitchFamily="34" charset="0"/>
                <a:cs typeface="Times New Roman" pitchFamily="18" charset="0"/>
              </a:rPr>
              <a:t>июля </a:t>
            </a:r>
            <a:endParaRPr lang="ru-RU" sz="3900" b="1" dirty="0" smtClean="0">
              <a:solidFill>
                <a:srgbClr val="FF0000"/>
              </a:solidFill>
              <a:ea typeface="Calibri" pitchFamily="34" charset="0"/>
              <a:cs typeface="Times New Roman" pitchFamily="18" charset="0"/>
            </a:endParaRPr>
          </a:p>
          <a:p>
            <a:pPr marL="0" indent="0" algn="just">
              <a:buNone/>
            </a:pPr>
            <a:r>
              <a:rPr lang="ru-RU" sz="4000" b="1" dirty="0" smtClean="0"/>
              <a:t>для </a:t>
            </a:r>
            <a:r>
              <a:rPr lang="ru-RU" sz="4000" b="1" dirty="0"/>
              <a:t>детей, не проживающих на закрепленной территории на свободные </a:t>
            </a:r>
            <a:r>
              <a:rPr lang="ru-RU" sz="4000" b="1" dirty="0" smtClean="0"/>
              <a:t>места, </a:t>
            </a:r>
            <a:r>
              <a:rPr lang="ru-RU" sz="4000" b="1" dirty="0"/>
              <a:t>но не позднее </a:t>
            </a:r>
            <a:r>
              <a:rPr lang="ru-RU" sz="4000" b="1" dirty="0">
                <a:solidFill>
                  <a:srgbClr val="FF0000"/>
                </a:solidFill>
              </a:rPr>
              <a:t>5 сентября 2025 г. </a:t>
            </a:r>
            <a:endParaRPr lang="ru-RU" sz="3900" b="1" dirty="0" smtClean="0">
              <a:solidFill>
                <a:srgbClr val="FF0000"/>
              </a:solidFill>
              <a:latin typeface="Arial Narrow" pitchFamily="34" charset="0"/>
              <a:ea typeface="Calibri" pitchFamily="34" charset="0"/>
              <a:cs typeface="Times New Roman" pitchFamily="18" charset="0"/>
            </a:endParaRPr>
          </a:p>
          <a:p>
            <a:pPr marL="0" indent="0" algn="ctr">
              <a:spcBef>
                <a:spcPts val="0"/>
              </a:spcBef>
              <a:buNone/>
            </a:pPr>
            <a:endParaRPr lang="ru-RU" b="1" i="1" dirty="0" smtClean="0">
              <a:solidFill>
                <a:schemeClr val="accent2">
                  <a:lumMod val="50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marL="0" indent="0" algn="ctr">
              <a:spcBef>
                <a:spcPts val="0"/>
              </a:spcBef>
              <a:buNone/>
            </a:pPr>
            <a:r>
              <a:rPr lang="ru-RU" sz="3600" b="1" i="1" dirty="0" smtClean="0">
                <a:solidFill>
                  <a:schemeClr val="accent2">
                    <a:lumMod val="50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Единое </a:t>
            </a:r>
            <a:r>
              <a:rPr lang="ru-RU" sz="3600" b="1" i="1" dirty="0">
                <a:solidFill>
                  <a:schemeClr val="accent2">
                    <a:lumMod val="50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время начала приема заявлений в школы Тамбовской области  </a:t>
            </a:r>
          </a:p>
          <a:p>
            <a:pPr marL="0" indent="0" algn="ctr">
              <a:spcBef>
                <a:spcPts val="0"/>
              </a:spcBef>
              <a:buNone/>
            </a:pPr>
            <a:r>
              <a:rPr lang="ru-RU" sz="4300" b="1" i="1" dirty="0" smtClean="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апреля  </a:t>
            </a:r>
            <a:r>
              <a:rPr lang="ru-RU" sz="4300" b="1" i="1" dirty="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9.00 часов </a:t>
            </a: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59308" y="55612"/>
            <a:ext cx="1199456" cy="1733510"/>
          </a:xfrm>
          <a:prstGeom prst="rect">
            <a:avLst/>
          </a:prstGeom>
        </p:spPr>
      </p:pic>
    </p:spTree>
    <p:extLst>
      <p:ext uri="{BB962C8B-B14F-4D97-AF65-F5344CB8AC3E}">
        <p14:creationId xmlns:p14="http://schemas.microsoft.com/office/powerpoint/2010/main" val="212162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6780" y="55612"/>
            <a:ext cx="10188726"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 </a:t>
            </a:r>
            <a:r>
              <a:rPr lang="ru-RU" sz="4800" b="1" dirty="0" smtClean="0">
                <a:solidFill>
                  <a:srgbClr val="FF0000"/>
                </a:solidFill>
                <a:ea typeface="Calibri" pitchFamily="34" charset="0"/>
                <a:cs typeface="Times New Roman" pitchFamily="18" charset="0"/>
              </a:rPr>
              <a:t>с </a:t>
            </a:r>
            <a:r>
              <a:rPr lang="ru-RU" sz="4800" b="1" dirty="0">
                <a:solidFill>
                  <a:srgbClr val="FF0000"/>
                </a:solidFill>
                <a:ea typeface="Calibri" pitchFamily="34" charset="0"/>
                <a:cs typeface="Times New Roman" pitchFamily="18" charset="0"/>
              </a:rPr>
              <a:t>1 апреля по 30 июня 2025 </a:t>
            </a:r>
            <a:r>
              <a:rPr lang="ru-RU" sz="4800" b="1" dirty="0" smtClean="0">
                <a:solidFill>
                  <a:srgbClr val="FF0000"/>
                </a:solidFill>
                <a:ea typeface="Calibri" pitchFamily="34" charset="0"/>
                <a:cs typeface="Times New Roman" pitchFamily="18" charset="0"/>
              </a:rPr>
              <a:t>г</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62591" y="1412776"/>
            <a:ext cx="11594048" cy="5544616"/>
          </a:xfrm>
        </p:spPr>
        <p:txBody>
          <a:bodyPr>
            <a:normAutofit fontScale="32500" lnSpcReduction="20000"/>
          </a:bodyPr>
          <a:lstStyle/>
          <a:p>
            <a:pPr marL="0" indent="0">
              <a:buNone/>
            </a:pPr>
            <a:r>
              <a:rPr lang="ru-RU" sz="8600" b="1" dirty="0">
                <a:solidFill>
                  <a:srgbClr val="C00000"/>
                </a:solidFill>
                <a:ea typeface="Calibri" pitchFamily="34" charset="0"/>
                <a:cs typeface="Times New Roman" pitchFamily="18" charset="0"/>
              </a:rPr>
              <a:t>для детей, </a:t>
            </a:r>
            <a:r>
              <a:rPr lang="ru-RU" sz="8600" b="1" u="sng" dirty="0">
                <a:solidFill>
                  <a:srgbClr val="C00000"/>
                </a:solidFill>
                <a:ea typeface="Calibri" pitchFamily="34" charset="0"/>
                <a:cs typeface="Times New Roman" pitchFamily="18" charset="0"/>
              </a:rPr>
              <a:t>проживающих на закрепленной </a:t>
            </a:r>
            <a:r>
              <a:rPr lang="ru-RU" sz="8600" b="1" u="sng" dirty="0" smtClean="0">
                <a:solidFill>
                  <a:srgbClr val="C00000"/>
                </a:solidFill>
                <a:ea typeface="Calibri" pitchFamily="34" charset="0"/>
                <a:cs typeface="Times New Roman" pitchFamily="18" charset="0"/>
              </a:rPr>
              <a:t>территории</a:t>
            </a:r>
            <a:r>
              <a:rPr lang="ru-RU" sz="8600" b="1" dirty="0" smtClean="0">
                <a:solidFill>
                  <a:srgbClr val="C00000"/>
                </a:solidFill>
                <a:ea typeface="Calibri" pitchFamily="34" charset="0"/>
                <a:cs typeface="Times New Roman" pitchFamily="18" charset="0"/>
              </a:rPr>
              <a:t> </a:t>
            </a:r>
            <a:endParaRPr lang="ru-RU" sz="8600" b="1" dirty="0">
              <a:solidFill>
                <a:srgbClr val="C00000"/>
              </a:solidFill>
              <a:ea typeface="Calibri" pitchFamily="34" charset="0"/>
              <a:cs typeface="Times New Roman" pitchFamily="18" charset="0"/>
            </a:endParaRPr>
          </a:p>
          <a:p>
            <a:pPr marL="0" lvl="0" indent="0" algn="ctr">
              <a:spcBef>
                <a:spcPts val="0"/>
              </a:spcBef>
              <a:buNone/>
            </a:pPr>
            <a:endParaRPr lang="ru-RU" sz="2000" b="1" dirty="0" smtClean="0">
              <a:solidFill>
                <a:prstClr val="black"/>
              </a:solidFill>
            </a:endParaRPr>
          </a:p>
          <a:p>
            <a:pPr marL="0" lvl="0" indent="0" algn="ctr">
              <a:spcBef>
                <a:spcPts val="0"/>
              </a:spcBef>
              <a:buNone/>
            </a:pPr>
            <a:endParaRPr lang="ru-RU" sz="4200" b="1" dirty="0" smtClean="0">
              <a:solidFill>
                <a:prstClr val="black"/>
              </a:solidFill>
            </a:endParaRPr>
          </a:p>
          <a:p>
            <a:pPr marL="0" lvl="0" indent="0" algn="ctr">
              <a:spcBef>
                <a:spcPts val="0"/>
              </a:spcBef>
              <a:buNone/>
            </a:pPr>
            <a:r>
              <a:rPr lang="ru-RU" sz="4900" b="1" dirty="0" smtClean="0">
                <a:solidFill>
                  <a:prstClr val="black"/>
                </a:solidFill>
              </a:rPr>
              <a:t>АДМИНИСТРАЦИЯ </a:t>
            </a:r>
            <a:r>
              <a:rPr lang="ru-RU" sz="4900" b="1" dirty="0">
                <a:solidFill>
                  <a:prstClr val="black"/>
                </a:solidFill>
              </a:rPr>
              <a:t>ГОРОДА КОТОВСКА ТАМБОВСКОЙ ОБЛАСТИ</a:t>
            </a:r>
          </a:p>
          <a:p>
            <a:pPr marL="0" lvl="0" indent="0" algn="ctr">
              <a:spcBef>
                <a:spcPts val="0"/>
              </a:spcBef>
              <a:buNone/>
            </a:pPr>
            <a:endParaRPr lang="ru-RU" sz="4900" b="1" dirty="0">
              <a:solidFill>
                <a:prstClr val="black"/>
              </a:solidFill>
            </a:endParaRPr>
          </a:p>
          <a:p>
            <a:pPr marL="0" lvl="0" indent="0" algn="ctr">
              <a:spcBef>
                <a:spcPts val="0"/>
              </a:spcBef>
              <a:buNone/>
            </a:pPr>
            <a:r>
              <a:rPr lang="ru-RU" sz="4900" b="1" dirty="0">
                <a:solidFill>
                  <a:prstClr val="black"/>
                </a:solidFill>
              </a:rPr>
              <a:t>ПОСТАНОВЛЕНИЕ</a:t>
            </a:r>
          </a:p>
          <a:p>
            <a:pPr marL="0" lvl="0" indent="0" algn="just">
              <a:spcBef>
                <a:spcPts val="0"/>
              </a:spcBef>
              <a:buNone/>
            </a:pPr>
            <a:endParaRPr lang="ru-RU" sz="4900" b="1" dirty="0">
              <a:solidFill>
                <a:prstClr val="black"/>
              </a:solidFill>
            </a:endParaRPr>
          </a:p>
          <a:p>
            <a:pPr marL="0" lvl="0" indent="0" algn="just">
              <a:spcBef>
                <a:spcPts val="0"/>
              </a:spcBef>
              <a:buNone/>
            </a:pPr>
            <a:r>
              <a:rPr lang="ru-RU" sz="5500" b="1" dirty="0">
                <a:solidFill>
                  <a:prstClr val="black"/>
                </a:solidFill>
              </a:rPr>
              <a:t>     </a:t>
            </a:r>
            <a:r>
              <a:rPr lang="ru-RU" sz="5500" b="1" dirty="0" smtClean="0">
                <a:solidFill>
                  <a:prstClr val="black"/>
                </a:solidFill>
              </a:rPr>
              <a:t>09.01.2024                                                </a:t>
            </a:r>
            <a:r>
              <a:rPr lang="ru-RU" sz="5500" b="1" dirty="0">
                <a:solidFill>
                  <a:prstClr val="black"/>
                </a:solidFill>
              </a:rPr>
              <a:t>г. Котовск          </a:t>
            </a:r>
            <a:r>
              <a:rPr lang="ru-RU" sz="5500" b="1" dirty="0" smtClean="0">
                <a:solidFill>
                  <a:prstClr val="black"/>
                </a:solidFill>
              </a:rPr>
              <a:t>                                                                               </a:t>
            </a:r>
            <a:r>
              <a:rPr lang="ru-RU" sz="5500" b="1" dirty="0">
                <a:solidFill>
                  <a:prstClr val="black"/>
                </a:solidFill>
              </a:rPr>
              <a:t>№ 1</a:t>
            </a:r>
          </a:p>
          <a:p>
            <a:pPr marL="0" lvl="0" indent="0" algn="just">
              <a:spcBef>
                <a:spcPts val="0"/>
              </a:spcBef>
              <a:buNone/>
            </a:pPr>
            <a:endParaRPr lang="ru-RU" sz="5500" b="1" dirty="0">
              <a:solidFill>
                <a:prstClr val="black"/>
              </a:solidFill>
            </a:endParaRPr>
          </a:p>
          <a:p>
            <a:pPr marL="0" indent="0" algn="just">
              <a:buNone/>
            </a:pPr>
            <a:r>
              <a:rPr lang="ru-RU" sz="5500" b="1" i="1" dirty="0" smtClean="0"/>
              <a:t>         </a:t>
            </a:r>
            <a:r>
              <a:rPr lang="ru-RU" sz="5500" b="1" dirty="0" smtClean="0"/>
              <a:t>В </a:t>
            </a:r>
            <a:r>
              <a:rPr lang="ru-RU" sz="5500" b="1" dirty="0"/>
              <a:t>соответствии с пунктом 6 части 1 статьи 9 Федерального закона от 29.12.2012 №273-ФЗ «Об образовании в Российской Федерации», администрация города Котовска Тамбовской области постановляет:</a:t>
            </a:r>
          </a:p>
          <a:p>
            <a:pPr marL="0" indent="0" algn="just">
              <a:lnSpc>
                <a:spcPct val="120000"/>
              </a:lnSpc>
              <a:spcBef>
                <a:spcPts val="0"/>
              </a:spcBef>
              <a:buNone/>
            </a:pPr>
            <a:r>
              <a:rPr lang="ru-RU" sz="5500" dirty="0" smtClean="0"/>
              <a:t>  </a:t>
            </a:r>
          </a:p>
          <a:p>
            <a:pPr marL="0" indent="0" algn="just">
              <a:lnSpc>
                <a:spcPct val="120000"/>
              </a:lnSpc>
              <a:spcBef>
                <a:spcPts val="0"/>
              </a:spcBef>
              <a:buNone/>
            </a:pPr>
            <a:r>
              <a:rPr lang="ru-RU" sz="5500" dirty="0"/>
              <a:t> </a:t>
            </a:r>
            <a:r>
              <a:rPr lang="ru-RU" sz="5500" dirty="0" smtClean="0"/>
              <a:t>     </a:t>
            </a:r>
            <a:r>
              <a:rPr lang="ru-RU" sz="5500" b="1" dirty="0" smtClean="0"/>
              <a:t>Закрепить </a:t>
            </a:r>
            <a:r>
              <a:rPr lang="ru-RU" sz="5500" b="1" dirty="0"/>
              <a:t>Муниципальное бюджетное общеобразовательное учреждение «Школа-ЭКОТЕХ» города </a:t>
            </a:r>
            <a:r>
              <a:rPr lang="ru-RU" sz="5500" b="1" dirty="0" smtClean="0"/>
              <a:t>Котовска Тамбовской области </a:t>
            </a:r>
            <a:r>
              <a:rPr lang="ru-RU" sz="5500" b="1" dirty="0"/>
              <a:t>за следующими территориями города Котовска Тамбовской области: </a:t>
            </a:r>
            <a:endParaRPr lang="ru-RU" sz="5500" b="1" dirty="0" smtClean="0"/>
          </a:p>
          <a:p>
            <a:pPr marL="0" indent="0" algn="just">
              <a:lnSpc>
                <a:spcPct val="120000"/>
              </a:lnSpc>
              <a:spcBef>
                <a:spcPts val="0"/>
              </a:spcBef>
              <a:buNone/>
            </a:pPr>
            <a:endParaRPr lang="ru-RU" sz="4900" b="1" dirty="0" smtClean="0"/>
          </a:p>
          <a:p>
            <a:pPr marL="0" indent="0" algn="just">
              <a:lnSpc>
                <a:spcPct val="170000"/>
              </a:lnSpc>
              <a:spcBef>
                <a:spcPts val="0"/>
              </a:spcBef>
              <a:buNone/>
            </a:pPr>
            <a:r>
              <a:rPr lang="ru-RU" sz="6200" b="1" dirty="0" smtClean="0">
                <a:solidFill>
                  <a:srgbClr val="C00000"/>
                </a:solidFill>
              </a:rPr>
              <a:t>улицы </a:t>
            </a:r>
            <a:r>
              <a:rPr lang="ru-RU" sz="6200" b="1" dirty="0">
                <a:solidFill>
                  <a:srgbClr val="C00000"/>
                </a:solidFill>
              </a:rPr>
              <a:t>Набережная, Октябрьская (кроме домов 2, 2А, 2Б, 4, 7), Котовского (кроме домов 7, 10), Кирова, Красногвардейская, Гаврилова, Пионерская, Свободы, Комсомольская, Речная, Северная, Кооперативная, Дружбы, Садовая, Новая, Советская, Железнодорожная, Лесхозная, Лесная, Луговая, проезды Озерный, </a:t>
            </a:r>
            <a:r>
              <a:rPr lang="ru-RU" sz="6200" b="1" dirty="0" err="1">
                <a:solidFill>
                  <a:srgbClr val="C00000"/>
                </a:solidFill>
              </a:rPr>
              <a:t>Бокинский</a:t>
            </a:r>
            <a:r>
              <a:rPr lang="ru-RU" sz="6200" b="1" dirty="0">
                <a:solidFill>
                  <a:srgbClr val="C00000"/>
                </a:solidFill>
              </a:rPr>
              <a:t>,  Железнодорожный, проспект </a:t>
            </a:r>
            <a:r>
              <a:rPr lang="ru-RU" sz="6200" b="1" dirty="0" smtClean="0">
                <a:solidFill>
                  <a:srgbClr val="C00000"/>
                </a:solidFill>
              </a:rPr>
              <a:t>Труда</a:t>
            </a:r>
            <a:endParaRPr lang="ru-RU" sz="6200" b="1" dirty="0" smtClean="0">
              <a:solidFill>
                <a:srgbClr val="C00000"/>
              </a:solidFill>
              <a:ea typeface="Calibri" pitchFamily="34" charset="0"/>
              <a:cs typeface="Times New Roman" pitchFamily="18" charset="0"/>
            </a:endParaRPr>
          </a:p>
          <a:p>
            <a:pPr marL="0" indent="0" algn="just">
              <a:lnSpc>
                <a:spcPct val="170000"/>
              </a:lnSpc>
              <a:spcBef>
                <a:spcPts val="0"/>
              </a:spcBef>
              <a:buNone/>
            </a:pPr>
            <a:endParaRPr lang="ru-RU" sz="6200"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endParaRPr lang="ru-RU" sz="49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marL="0" indent="0" algn="just">
              <a:buNone/>
            </a:pPr>
            <a:endParaRPr lang="ru-RU" sz="4900" b="1" dirty="0">
              <a:solidFill>
                <a:srgbClr val="FF0000"/>
              </a:solidFill>
              <a:ea typeface="Calibri" pitchFamily="34" charset="0"/>
              <a:cs typeface="Times New Roman" pitchFamily="18" charset="0"/>
            </a:endParaRPr>
          </a:p>
          <a:p>
            <a:endParaRPr lang="ru-RU" dirty="0" smtClean="0"/>
          </a:p>
          <a:p>
            <a:endParaRPr lang="ru-RU" dirty="0"/>
          </a:p>
        </p:txBody>
      </p:sp>
      <p:pic>
        <p:nvPicPr>
          <p:cNvPr id="3" name="Рисунок 2"/>
          <p:cNvPicPr>
            <a:picLocks noChangeAspect="1"/>
          </p:cNvPicPr>
          <p:nvPr/>
        </p:nvPicPr>
        <p:blipFill>
          <a:blip r:embed="rId2"/>
          <a:stretch>
            <a:fillRect/>
          </a:stretch>
        </p:blipFill>
        <p:spPr>
          <a:xfrm>
            <a:off x="10746752" y="31086"/>
            <a:ext cx="1445248" cy="1440160"/>
          </a:xfrm>
          <a:prstGeom prst="rect">
            <a:avLst/>
          </a:prstGeom>
        </p:spPr>
      </p:pic>
    </p:spTree>
    <p:extLst>
      <p:ext uri="{BB962C8B-B14F-4D97-AF65-F5344CB8AC3E}">
        <p14:creationId xmlns:p14="http://schemas.microsoft.com/office/powerpoint/2010/main" val="344559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26780" y="55612"/>
            <a:ext cx="10188726"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 </a:t>
            </a:r>
            <a:r>
              <a:rPr lang="ru-RU" sz="4800" b="1" dirty="0" smtClean="0">
                <a:solidFill>
                  <a:srgbClr val="FF0000"/>
                </a:solidFill>
                <a:ea typeface="Calibri" pitchFamily="34" charset="0"/>
                <a:cs typeface="Times New Roman" pitchFamily="18" charset="0"/>
              </a:rPr>
              <a:t>с </a:t>
            </a:r>
            <a:r>
              <a:rPr lang="ru-RU" sz="4800" b="1" dirty="0">
                <a:solidFill>
                  <a:srgbClr val="FF0000"/>
                </a:solidFill>
                <a:ea typeface="Calibri" pitchFamily="34" charset="0"/>
                <a:cs typeface="Times New Roman" pitchFamily="18" charset="0"/>
              </a:rPr>
              <a:t>1 апреля по 30 июня 2025 </a:t>
            </a:r>
            <a:r>
              <a:rPr lang="ru-RU" sz="4800" b="1" dirty="0" smtClean="0">
                <a:solidFill>
                  <a:srgbClr val="FF0000"/>
                </a:solidFill>
                <a:ea typeface="Calibri" pitchFamily="34" charset="0"/>
                <a:cs typeface="Times New Roman" pitchFamily="18" charset="0"/>
              </a:rPr>
              <a:t>г</a:t>
            </a:r>
          </a:p>
          <a:p>
            <a:pPr algn="ctr"/>
            <a:r>
              <a:rPr lang="ru-RU" sz="3200" b="1" spc="50" dirty="0" smtClean="0">
                <a:ln w="11430"/>
                <a:solidFill>
                  <a:schemeClr val="accent2">
                    <a:lumMod val="75000"/>
                  </a:schemeClr>
                </a:solidFill>
                <a:cs typeface="Times New Roman" pitchFamily="18" charset="0"/>
              </a:rPr>
              <a:t>ЛЬГОТНОЕ ЗАЧИСЛЕНИЕ</a:t>
            </a:r>
            <a:endParaRPr lang="ru-RU" sz="3200" b="1" spc="50" dirty="0">
              <a:ln w="11430"/>
              <a:solidFill>
                <a:schemeClr val="accent2">
                  <a:lumMod val="75000"/>
                </a:schemeClr>
              </a:solidFill>
            </a:endParaRPr>
          </a:p>
        </p:txBody>
      </p:sp>
      <p:sp>
        <p:nvSpPr>
          <p:cNvPr id="15" name="Объект 14"/>
          <p:cNvSpPr>
            <a:spLocks noGrp="1"/>
          </p:cNvSpPr>
          <p:nvPr>
            <p:ph idx="1"/>
          </p:nvPr>
        </p:nvSpPr>
        <p:spPr>
          <a:xfrm>
            <a:off x="326779" y="1526858"/>
            <a:ext cx="11745885" cy="5430534"/>
          </a:xfrm>
        </p:spPr>
        <p:txBody>
          <a:bodyPr>
            <a:normAutofit fontScale="55000" lnSpcReduction="20000"/>
          </a:bodyPr>
          <a:lstStyle/>
          <a:p>
            <a:pPr marL="0" indent="0">
              <a:spcBef>
                <a:spcPts val="0"/>
              </a:spcBef>
              <a:buNone/>
            </a:pPr>
            <a:r>
              <a:rPr lang="ru-RU" sz="3600" b="1" u="sng" spc="50" dirty="0" smtClean="0">
                <a:ln w="11430"/>
                <a:solidFill>
                  <a:srgbClr val="C00000"/>
                </a:solidFill>
              </a:rPr>
              <a:t>ВНЕОЧЕРЕДНОЙ </a:t>
            </a:r>
            <a:r>
              <a:rPr lang="ru-RU" sz="3600" b="1" u="sng" spc="50" dirty="0">
                <a:ln w="11430"/>
                <a:solidFill>
                  <a:srgbClr val="C00000"/>
                </a:solidFill>
              </a:rPr>
              <a:t>ПРИЁМ</a:t>
            </a:r>
          </a:p>
          <a:p>
            <a:pPr marL="0" indent="0" algn="just">
              <a:buNone/>
            </a:pPr>
            <a:r>
              <a:rPr lang="ru-RU" sz="4400" b="1" dirty="0" smtClean="0"/>
              <a:t>   дети военнослужащих и дети граждан, пребывавших в добровольческих формированиях, погибших(умерших) при выполнении задач в специальной военной операции либо позднее указанного периода, но вследствие увечья (ранения, травмы, контузии) или заболевания, полученных при выполнении задач в ходе проведения специальной военной операции, в том числе усыновленные (удочеренные) или находящиеся под опекой или попечительством в семье, включая приемную семью, патронатную семью по месту жительства их семей</a:t>
            </a:r>
            <a:r>
              <a:rPr lang="ru-RU" sz="4400" b="1" dirty="0"/>
              <a:t>;</a:t>
            </a:r>
          </a:p>
          <a:p>
            <a:pPr marL="0" indent="0" algn="just">
              <a:buNone/>
            </a:pPr>
            <a:r>
              <a:rPr lang="ru-RU" sz="4400" b="1" dirty="0" smtClean="0"/>
              <a:t>    дети сотрудника национальной гвардии РФ, погибшего (умершего) при выполнении задач в специальной военной операции либо позднее указанного периода, но вследствие увечья (ранения, травмы, контузии) или заболевания, полученных при выполнении задач в ходе проведения специальной военной операции, в том числе усыновленные (удочеренные) или находящиеся под опекой или попечительством в семье, включая приемную семью</a:t>
            </a:r>
            <a:r>
              <a:rPr lang="ru-RU" sz="4400" b="1" dirty="0"/>
              <a:t>;</a:t>
            </a:r>
          </a:p>
          <a:p>
            <a:pPr marL="0" indent="0" algn="just">
              <a:buNone/>
            </a:pPr>
            <a:r>
              <a:rPr lang="ru-RU" sz="4400" b="1" dirty="0" smtClean="0"/>
              <a:t>      дети сотрудников прокуратуры; дети судей; дети сотрудников следственного комитета (в ОО, имеющие интернат)</a:t>
            </a:r>
            <a:endParaRPr lang="ru-RU" sz="4200" b="1" dirty="0" smtClean="0">
              <a:solidFill>
                <a:prstClr val="black"/>
              </a:solidFill>
            </a:endParaRPr>
          </a:p>
          <a:p>
            <a:pPr marL="0" indent="0" algn="just">
              <a:lnSpc>
                <a:spcPct val="170000"/>
              </a:lnSpc>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endParaRPr lang="ru-RU" sz="49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marL="0" indent="0" algn="just">
              <a:buNone/>
            </a:pPr>
            <a:endParaRPr lang="ru-RU" sz="4900" b="1" dirty="0">
              <a:solidFill>
                <a:srgbClr val="FF0000"/>
              </a:solidFill>
              <a:ea typeface="Calibri" pitchFamily="34" charset="0"/>
              <a:cs typeface="Times New Roman" pitchFamily="18" charset="0"/>
            </a:endParaRPr>
          </a:p>
          <a:p>
            <a:endParaRPr lang="ru-RU" dirty="0" smtClean="0"/>
          </a:p>
          <a:p>
            <a:endParaRPr lang="ru-RU" dirty="0"/>
          </a:p>
        </p:txBody>
      </p:sp>
      <p:pic>
        <p:nvPicPr>
          <p:cNvPr id="3" name="Рисунок 2"/>
          <p:cNvPicPr>
            <a:picLocks noChangeAspect="1"/>
          </p:cNvPicPr>
          <p:nvPr/>
        </p:nvPicPr>
        <p:blipFill>
          <a:blip r:embed="rId2"/>
          <a:stretch>
            <a:fillRect/>
          </a:stretch>
        </p:blipFill>
        <p:spPr>
          <a:xfrm>
            <a:off x="10746752" y="31086"/>
            <a:ext cx="1445248" cy="1440160"/>
          </a:xfrm>
          <a:prstGeom prst="rect">
            <a:avLst/>
          </a:prstGeom>
        </p:spPr>
      </p:pic>
    </p:spTree>
    <p:extLst>
      <p:ext uri="{BB962C8B-B14F-4D97-AF65-F5344CB8AC3E}">
        <p14:creationId xmlns:p14="http://schemas.microsoft.com/office/powerpoint/2010/main" val="415903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516315" y="147807"/>
            <a:ext cx="10188726"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 </a:t>
            </a:r>
            <a:r>
              <a:rPr lang="ru-RU" sz="4800" b="1" dirty="0" smtClean="0">
                <a:solidFill>
                  <a:srgbClr val="FF0000"/>
                </a:solidFill>
                <a:ea typeface="Calibri" pitchFamily="34" charset="0"/>
                <a:cs typeface="Times New Roman" pitchFamily="18" charset="0"/>
              </a:rPr>
              <a:t>с </a:t>
            </a:r>
            <a:r>
              <a:rPr lang="ru-RU" sz="4800" b="1" dirty="0">
                <a:solidFill>
                  <a:srgbClr val="FF0000"/>
                </a:solidFill>
                <a:ea typeface="Calibri" pitchFamily="34" charset="0"/>
                <a:cs typeface="Times New Roman" pitchFamily="18" charset="0"/>
              </a:rPr>
              <a:t>1 апреля по 30 июня 2025 </a:t>
            </a:r>
            <a:r>
              <a:rPr lang="ru-RU" sz="4800" b="1" dirty="0" smtClean="0">
                <a:solidFill>
                  <a:srgbClr val="FF0000"/>
                </a:solidFill>
                <a:ea typeface="Calibri" pitchFamily="34" charset="0"/>
                <a:cs typeface="Times New Roman" pitchFamily="18" charset="0"/>
              </a:rPr>
              <a:t>г</a:t>
            </a:r>
          </a:p>
          <a:p>
            <a:pPr algn="ctr"/>
            <a:r>
              <a:rPr lang="ru-RU" sz="3200" b="1" spc="50" dirty="0" smtClean="0">
                <a:ln w="11430"/>
                <a:solidFill>
                  <a:schemeClr val="accent2">
                    <a:lumMod val="75000"/>
                  </a:schemeClr>
                </a:solidFill>
                <a:cs typeface="Times New Roman" pitchFamily="18" charset="0"/>
              </a:rPr>
              <a:t>ЛЬГОТНОЕ ЗАЧИСЛЕНИЕ</a:t>
            </a:r>
            <a:endParaRPr lang="ru-RU" sz="3200" b="1" spc="50" dirty="0">
              <a:ln w="11430"/>
              <a:solidFill>
                <a:schemeClr val="accent2">
                  <a:lumMod val="75000"/>
                </a:schemeClr>
              </a:solidFill>
            </a:endParaRPr>
          </a:p>
        </p:txBody>
      </p:sp>
      <p:sp>
        <p:nvSpPr>
          <p:cNvPr id="15" name="Объект 14"/>
          <p:cNvSpPr>
            <a:spLocks noGrp="1"/>
          </p:cNvSpPr>
          <p:nvPr>
            <p:ph idx="1"/>
          </p:nvPr>
        </p:nvSpPr>
        <p:spPr>
          <a:xfrm>
            <a:off x="326779" y="1526858"/>
            <a:ext cx="11745885" cy="5430534"/>
          </a:xfrm>
        </p:spPr>
        <p:txBody>
          <a:bodyPr>
            <a:normAutofit fontScale="92500" lnSpcReduction="10000"/>
          </a:bodyPr>
          <a:lstStyle/>
          <a:p>
            <a:pPr marL="0" indent="0">
              <a:spcBef>
                <a:spcPts val="0"/>
              </a:spcBef>
              <a:buNone/>
            </a:pPr>
            <a:endParaRPr lang="ru-RU" sz="3000" b="1" u="sng" spc="50" dirty="0" smtClean="0">
              <a:ln w="11430"/>
              <a:solidFill>
                <a:srgbClr val="C00000"/>
              </a:solidFill>
            </a:endParaRPr>
          </a:p>
          <a:p>
            <a:pPr marL="0" indent="0">
              <a:spcBef>
                <a:spcPts val="0"/>
              </a:spcBef>
              <a:buNone/>
            </a:pPr>
            <a:r>
              <a:rPr lang="ru-RU" sz="3000" b="1" u="sng" spc="50" dirty="0" smtClean="0">
                <a:ln w="11430"/>
                <a:solidFill>
                  <a:srgbClr val="C00000"/>
                </a:solidFill>
              </a:rPr>
              <a:t>ПЕРВООЧЕРЕДНОЙ ПРИЁМ</a:t>
            </a:r>
          </a:p>
          <a:p>
            <a:pPr algn="just"/>
            <a:r>
              <a:rPr lang="ru-RU" sz="3600" b="1" dirty="0" smtClean="0"/>
              <a:t>дети, указанные в части 6 статьи 46 Федерального закона от 7 февраля 2011г. </a:t>
            </a:r>
            <a:r>
              <a:rPr lang="en-US" sz="3600" b="1" dirty="0" smtClean="0"/>
              <a:t>N3-</a:t>
            </a:r>
            <a:r>
              <a:rPr lang="ru-RU" sz="3600" b="1" dirty="0" smtClean="0"/>
              <a:t>ФЗ «О полиции</a:t>
            </a:r>
            <a:r>
              <a:rPr lang="ru-RU" sz="3600" b="1" dirty="0"/>
              <a:t>»;</a:t>
            </a:r>
          </a:p>
          <a:p>
            <a:pPr algn="just"/>
            <a:r>
              <a:rPr lang="ru-RU" sz="3600" b="1" dirty="0" smtClean="0"/>
              <a:t>дети сотрудников органов внутренних дел, не являющихся сотрудниками полиции</a:t>
            </a:r>
            <a:r>
              <a:rPr lang="ru-RU" sz="3600" b="1" dirty="0"/>
              <a:t>;</a:t>
            </a:r>
          </a:p>
          <a:p>
            <a:pPr algn="just"/>
            <a:r>
              <a:rPr lang="ru-RU" sz="3600" b="1" dirty="0"/>
              <a:t>дети</a:t>
            </a:r>
            <a:r>
              <a:rPr lang="ru-RU" sz="3600" b="1" dirty="0" smtClean="0"/>
              <a:t>, указанные в части 14 статьи 3 Федерального закона от 30 декабря 2012г. </a:t>
            </a:r>
            <a:r>
              <a:rPr lang="en-US" sz="3600" b="1" dirty="0" smtClean="0"/>
              <a:t>N283-</a:t>
            </a:r>
            <a:r>
              <a:rPr lang="ru-RU" sz="3600" b="1" dirty="0" smtClean="0"/>
              <a:t>ФЗ «О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a:t>
            </a:r>
            <a:r>
              <a:rPr lang="ru-RU" sz="3600" b="1" dirty="0"/>
              <a:t>»</a:t>
            </a:r>
            <a:endParaRPr lang="ru-RU" sz="3600" b="1" u="sng" spc="50" dirty="0">
              <a:ln w="11430"/>
              <a:solidFill>
                <a:srgbClr val="FF0000"/>
              </a:solidFill>
            </a:endParaRPr>
          </a:p>
          <a:p>
            <a:pPr marL="0" indent="0">
              <a:buNone/>
            </a:pPr>
            <a:endParaRPr lang="ru-RU" b="1" dirty="0"/>
          </a:p>
        </p:txBody>
      </p:sp>
      <p:pic>
        <p:nvPicPr>
          <p:cNvPr id="3" name="Рисунок 2"/>
          <p:cNvPicPr>
            <a:picLocks noChangeAspect="1"/>
          </p:cNvPicPr>
          <p:nvPr/>
        </p:nvPicPr>
        <p:blipFill>
          <a:blip r:embed="rId2"/>
          <a:stretch>
            <a:fillRect/>
          </a:stretch>
        </p:blipFill>
        <p:spPr>
          <a:xfrm>
            <a:off x="10746752" y="31086"/>
            <a:ext cx="1445248" cy="1440160"/>
          </a:xfrm>
          <a:prstGeom prst="rect">
            <a:avLst/>
          </a:prstGeom>
        </p:spPr>
      </p:pic>
    </p:spTree>
    <p:extLst>
      <p:ext uri="{BB962C8B-B14F-4D97-AF65-F5344CB8AC3E}">
        <p14:creationId xmlns:p14="http://schemas.microsoft.com/office/powerpoint/2010/main" val="3245560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479376" y="89446"/>
            <a:ext cx="10188726"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 </a:t>
            </a:r>
            <a:r>
              <a:rPr lang="ru-RU" sz="4800" b="1" dirty="0" smtClean="0">
                <a:solidFill>
                  <a:srgbClr val="FF0000"/>
                </a:solidFill>
                <a:ea typeface="Calibri" pitchFamily="34" charset="0"/>
                <a:cs typeface="Times New Roman" pitchFamily="18" charset="0"/>
              </a:rPr>
              <a:t>с </a:t>
            </a:r>
            <a:r>
              <a:rPr lang="ru-RU" sz="4800" b="1" dirty="0">
                <a:solidFill>
                  <a:srgbClr val="FF0000"/>
                </a:solidFill>
                <a:ea typeface="Calibri" pitchFamily="34" charset="0"/>
                <a:cs typeface="Times New Roman" pitchFamily="18" charset="0"/>
              </a:rPr>
              <a:t>1 апреля по 30 июня 2025 </a:t>
            </a:r>
            <a:r>
              <a:rPr lang="ru-RU" sz="4800" b="1" dirty="0" smtClean="0">
                <a:solidFill>
                  <a:srgbClr val="FF0000"/>
                </a:solidFill>
                <a:ea typeface="Calibri" pitchFamily="34" charset="0"/>
                <a:cs typeface="Times New Roman" pitchFamily="18" charset="0"/>
              </a:rPr>
              <a:t>г</a:t>
            </a:r>
          </a:p>
          <a:p>
            <a:pPr algn="ctr"/>
            <a:r>
              <a:rPr lang="ru-RU" sz="3200" b="1" spc="50" dirty="0" smtClean="0">
                <a:ln w="11430"/>
                <a:solidFill>
                  <a:schemeClr val="accent2">
                    <a:lumMod val="75000"/>
                  </a:schemeClr>
                </a:solidFill>
                <a:cs typeface="Times New Roman" pitchFamily="18" charset="0"/>
              </a:rPr>
              <a:t>ЛЬГОТНОЕ ЗАЧИСЛЕНИЕ</a:t>
            </a:r>
            <a:endParaRPr lang="ru-RU" sz="3200" b="1" spc="50" dirty="0">
              <a:ln w="11430"/>
              <a:solidFill>
                <a:schemeClr val="accent2">
                  <a:lumMod val="75000"/>
                </a:schemeClr>
              </a:solidFill>
            </a:endParaRPr>
          </a:p>
        </p:txBody>
      </p:sp>
      <p:sp>
        <p:nvSpPr>
          <p:cNvPr id="15" name="Объект 14"/>
          <p:cNvSpPr>
            <a:spLocks noGrp="1"/>
          </p:cNvSpPr>
          <p:nvPr>
            <p:ph idx="1"/>
          </p:nvPr>
        </p:nvSpPr>
        <p:spPr>
          <a:xfrm>
            <a:off x="326779" y="1526858"/>
            <a:ext cx="11745885" cy="5430534"/>
          </a:xfrm>
        </p:spPr>
        <p:txBody>
          <a:bodyPr>
            <a:normAutofit fontScale="85000" lnSpcReduction="20000"/>
          </a:bodyPr>
          <a:lstStyle/>
          <a:p>
            <a:pPr marL="0" indent="0">
              <a:spcBef>
                <a:spcPts val="0"/>
              </a:spcBef>
              <a:buNone/>
            </a:pPr>
            <a:r>
              <a:rPr lang="ru-RU" sz="3300" b="1" u="sng" spc="50" dirty="0" smtClean="0">
                <a:ln w="11430"/>
                <a:solidFill>
                  <a:srgbClr val="C00000"/>
                </a:solidFill>
              </a:rPr>
              <a:t>ПРЕИМУЩЕСТВЕННЫЙ  ПРИЁМ</a:t>
            </a:r>
          </a:p>
          <a:p>
            <a:pPr marL="0" indent="0" algn="just">
              <a:spcBef>
                <a:spcPts val="0"/>
              </a:spcBef>
              <a:buNone/>
            </a:pPr>
            <a:endParaRPr lang="ru-RU" sz="3600" b="1" u="sng" spc="50" dirty="0">
              <a:ln w="11430"/>
              <a:solidFill>
                <a:srgbClr val="FF0000"/>
              </a:solidFill>
              <a:ea typeface="Times New Roman" panose="02020603050405020304" pitchFamily="18" charset="0"/>
            </a:endParaRPr>
          </a:p>
          <a:p>
            <a:pPr marL="0" indent="0" algn="just">
              <a:spcBef>
                <a:spcPts val="0"/>
              </a:spcBef>
              <a:buNone/>
            </a:pPr>
            <a:r>
              <a:rPr lang="ru-RU" sz="3300" b="1" dirty="0"/>
              <a:t>дети, в том числе усыновленные (удочеренные) или находящиеся под опекой или попечительством в семье, включая приемную семью, либо в случаях, предусмотренных законами субъектов Российской Федерации, патронатную семью, при приеме в образовательную организацию, в которой обучаются их брат и (или) сестра (полнородные и </a:t>
            </a:r>
            <a:r>
              <a:rPr lang="ru-RU" sz="3300" b="1" dirty="0" err="1"/>
              <a:t>неполнородные</a:t>
            </a:r>
            <a:r>
              <a:rPr lang="ru-RU" sz="3300" b="1" dirty="0"/>
              <a:t>, усыновленные (удочеренные), дети, опекунами (попечителями) которых являются родители (законные представители) этих детей, или дети, родителями (законными представителями) которых являются опекуны (попечители) этих детей, за исключением случаев, предусмотренных частями 5 и 6 статьи 67 Федерального закона от 29.12.2012 № 273-ФЗ «Об образовании в Российской Федерации»</a:t>
            </a:r>
          </a:p>
          <a:p>
            <a:pPr marL="0" indent="0" algn="just">
              <a:spcBef>
                <a:spcPts val="0"/>
              </a:spcBef>
              <a:buNone/>
            </a:pPr>
            <a:endParaRPr lang="ru-RU" sz="3600" b="1" u="sng" spc="50" dirty="0">
              <a:ln w="11430"/>
              <a:solidFill>
                <a:srgbClr val="FF0000"/>
              </a:solidFill>
            </a:endParaRPr>
          </a:p>
          <a:p>
            <a:pPr marL="0" indent="0">
              <a:buNone/>
            </a:pPr>
            <a:endParaRPr lang="ru-RU" b="1" dirty="0"/>
          </a:p>
        </p:txBody>
      </p:sp>
      <p:pic>
        <p:nvPicPr>
          <p:cNvPr id="3" name="Рисунок 2"/>
          <p:cNvPicPr>
            <a:picLocks noChangeAspect="1"/>
          </p:cNvPicPr>
          <p:nvPr/>
        </p:nvPicPr>
        <p:blipFill>
          <a:blip r:embed="rId2"/>
          <a:stretch>
            <a:fillRect/>
          </a:stretch>
        </p:blipFill>
        <p:spPr>
          <a:xfrm>
            <a:off x="10746752" y="31086"/>
            <a:ext cx="1445248" cy="1440160"/>
          </a:xfrm>
          <a:prstGeom prst="rect">
            <a:avLst/>
          </a:prstGeom>
        </p:spPr>
      </p:pic>
    </p:spTree>
    <p:extLst>
      <p:ext uri="{BB962C8B-B14F-4D97-AF65-F5344CB8AC3E}">
        <p14:creationId xmlns:p14="http://schemas.microsoft.com/office/powerpoint/2010/main" val="140888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xmlns="" id="{D585D7BC-7F20-45EE-8278-CDC5B52425BA}"/>
              </a:ext>
            </a:extLst>
          </p:cNvPr>
          <p:cNvSpPr/>
          <p:nvPr/>
        </p:nvSpPr>
        <p:spPr>
          <a:xfrm>
            <a:off x="262591" y="0"/>
            <a:ext cx="10009112" cy="1235301"/>
          </a:xfrm>
          <a:prstGeom prst="rect">
            <a:avLst/>
          </a:prstGeom>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4" name="Прямоугольник 3"/>
          <p:cNvSpPr/>
          <p:nvPr/>
        </p:nvSpPr>
        <p:spPr>
          <a:xfrm>
            <a:off x="340450" y="202151"/>
            <a:ext cx="9853394" cy="83099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rgbClr val="006C31"/>
                </a:solidFill>
                <a:effectLst>
                  <a:outerShdw blurRad="38100" dist="38100" dir="2700000" algn="tl">
                    <a:srgbClr val="000000">
                      <a:alpha val="43137"/>
                    </a:srgbClr>
                  </a:outerShdw>
                </a:effectLst>
              </a:rPr>
              <a:t>1 этап</a:t>
            </a:r>
            <a:endParaRPr lang="ru-RU" sz="4800" b="1" spc="50" dirty="0">
              <a:ln w="11430"/>
              <a:solidFill>
                <a:srgbClr val="006C31"/>
              </a:solidFill>
              <a:effectLst>
                <a:outerShdw blurRad="38100" dist="38100" dir="2700000" algn="tl">
                  <a:srgbClr val="000000">
                    <a:alpha val="43137"/>
                  </a:srgbClr>
                </a:outerShdw>
              </a:effectLst>
            </a:endParaRPr>
          </a:p>
        </p:txBody>
      </p:sp>
      <p:sp>
        <p:nvSpPr>
          <p:cNvPr id="15" name="Объект 14"/>
          <p:cNvSpPr>
            <a:spLocks noGrp="1"/>
          </p:cNvSpPr>
          <p:nvPr>
            <p:ph idx="1"/>
          </p:nvPr>
        </p:nvSpPr>
        <p:spPr>
          <a:xfrm>
            <a:off x="230146" y="1454298"/>
            <a:ext cx="11709420" cy="5403702"/>
          </a:xfrm>
        </p:spPr>
        <p:txBody>
          <a:bodyPr>
            <a:normAutofit/>
          </a:bodyPr>
          <a:lstStyle/>
          <a:p>
            <a:pPr marL="0" indent="0" algn="ctr">
              <a:buNone/>
            </a:pPr>
            <a:r>
              <a:rPr lang="ru-RU" sz="6400" b="1" dirty="0" smtClean="0">
                <a:solidFill>
                  <a:srgbClr val="FF0000"/>
                </a:solidFill>
                <a:ea typeface="Calibri" pitchFamily="34" charset="0"/>
                <a:cs typeface="Times New Roman" pitchFamily="18" charset="0"/>
              </a:rPr>
              <a:t>с </a:t>
            </a:r>
            <a:r>
              <a:rPr lang="ru-RU" sz="6400" b="1" dirty="0">
                <a:solidFill>
                  <a:srgbClr val="FF0000"/>
                </a:solidFill>
                <a:ea typeface="Calibri" pitchFamily="34" charset="0"/>
                <a:cs typeface="Times New Roman" pitchFamily="18" charset="0"/>
              </a:rPr>
              <a:t>1 апреля по 30 июня </a:t>
            </a:r>
            <a:r>
              <a:rPr lang="ru-RU" sz="6400" b="1" dirty="0" smtClean="0">
                <a:solidFill>
                  <a:srgbClr val="FF0000"/>
                </a:solidFill>
                <a:ea typeface="Calibri" pitchFamily="34" charset="0"/>
                <a:cs typeface="Times New Roman" pitchFamily="18" charset="0"/>
              </a:rPr>
              <a:t>2025 г </a:t>
            </a:r>
          </a:p>
          <a:p>
            <a:pPr marL="0" indent="0" algn="just">
              <a:spcBef>
                <a:spcPts val="0"/>
              </a:spcBef>
              <a:buNone/>
            </a:pPr>
            <a:endParaRPr lang="ru-RU" sz="4000" b="1" i="1" dirty="0" smtClean="0"/>
          </a:p>
          <a:p>
            <a:pPr marL="0" indent="0" algn="ctr">
              <a:spcBef>
                <a:spcPts val="0"/>
              </a:spcBef>
              <a:buNone/>
            </a:pPr>
            <a:r>
              <a:rPr lang="ru-RU" sz="4000" b="1" i="1" dirty="0"/>
              <a:t> </a:t>
            </a:r>
            <a:r>
              <a:rPr lang="ru-RU" sz="4000" b="1" i="1" dirty="0" smtClean="0"/>
              <a:t>  </a:t>
            </a:r>
            <a:r>
              <a:rPr lang="ru-RU" sz="4000" b="1" dirty="0" smtClean="0"/>
              <a:t>Дата</a:t>
            </a:r>
            <a:r>
              <a:rPr lang="ru-RU" sz="4000" b="1" dirty="0"/>
              <a:t>,  время и способ подачи заявления не влияют на принятие решения о зачислении</a:t>
            </a:r>
            <a:endParaRPr lang="ru-RU" sz="3800" b="1" dirty="0">
              <a:ea typeface="Calibri" pitchFamily="34" charset="0"/>
              <a:cs typeface="Times New Roman" pitchFamily="18" charset="0"/>
            </a:endParaRPr>
          </a:p>
          <a:p>
            <a:pPr marL="0" indent="0" algn="ctr">
              <a:spcBef>
                <a:spcPts val="0"/>
              </a:spcBef>
              <a:buNone/>
            </a:pPr>
            <a:endParaRPr lang="ru-RU" b="1" dirty="0" smtClean="0">
              <a:solidFill>
                <a:schemeClr val="accent1">
                  <a:lumMod val="75000"/>
                </a:schemeClr>
              </a:solidFill>
              <a:latin typeface="Arial Narrow" pitchFamily="34" charset="0"/>
              <a:ea typeface="Calibri" pitchFamily="34" charset="0"/>
              <a:cs typeface="Times New Roman" pitchFamily="18" charset="0"/>
            </a:endParaRPr>
          </a:p>
          <a:p>
            <a:pPr marL="0" indent="0" algn="ctr">
              <a:spcBef>
                <a:spcPts val="0"/>
              </a:spcBef>
              <a:buNone/>
            </a:pPr>
            <a:r>
              <a:rPr lang="ru-RU" sz="2800" b="1" i="1" dirty="0" smtClean="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Единое </a:t>
            </a:r>
            <a:r>
              <a:rPr lang="ru-RU" sz="2800" b="1" i="1" dirty="0">
                <a:solidFill>
                  <a:schemeClr val="accent1">
                    <a:lumMod val="75000"/>
                  </a:schemeClr>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время начала приема заявлений в школы Тамбовской области  </a:t>
            </a:r>
          </a:p>
          <a:p>
            <a:pPr marL="0" indent="0" algn="ctr">
              <a:spcBef>
                <a:spcPts val="0"/>
              </a:spcBef>
              <a:buNone/>
            </a:pPr>
            <a:r>
              <a:rPr lang="ru-RU" sz="4000" b="1" i="1" dirty="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апреля  9.00 часов </a:t>
            </a:r>
          </a:p>
          <a:p>
            <a:pPr marL="0" indent="0" algn="just">
              <a:buNone/>
            </a:pPr>
            <a:endParaRPr lang="ru-RU" b="1" dirty="0">
              <a:solidFill>
                <a:srgbClr val="FF0000"/>
              </a:solidFill>
              <a:ea typeface="Calibri" pitchFamily="34" charset="0"/>
              <a:cs typeface="Times New Roman" pitchFamily="18" charset="0"/>
            </a:endParaRPr>
          </a:p>
          <a:p>
            <a:endParaRPr lang="ru-RU" dirty="0" smtClean="0"/>
          </a:p>
          <a:p>
            <a:endParaRPr lang="ru-RU" dirty="0"/>
          </a:p>
        </p:txBody>
      </p:sp>
      <p:pic>
        <p:nvPicPr>
          <p:cNvPr id="2" name="Рисунок 1"/>
          <p:cNvPicPr>
            <a:picLocks noChangeAspect="1"/>
          </p:cNvPicPr>
          <p:nvPr/>
        </p:nvPicPr>
        <p:blipFill>
          <a:blip r:embed="rId2"/>
          <a:stretch>
            <a:fillRect/>
          </a:stretch>
        </p:blipFill>
        <p:spPr>
          <a:xfrm>
            <a:off x="10759308" y="55612"/>
            <a:ext cx="1199456" cy="1733510"/>
          </a:xfrm>
          <a:prstGeom prst="rect">
            <a:avLst/>
          </a:prstGeom>
        </p:spPr>
      </p:pic>
    </p:spTree>
    <p:extLst>
      <p:ext uri="{BB962C8B-B14F-4D97-AF65-F5344CB8AC3E}">
        <p14:creationId xmlns:p14="http://schemas.microsoft.com/office/powerpoint/2010/main" val="104422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2031</Words>
  <Application>Microsoft Office PowerPoint</Application>
  <PresentationFormat>Широкоэкранный</PresentationFormat>
  <Paragraphs>258</Paragraphs>
  <Slides>38</Slides>
  <Notes>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38</vt:i4>
      </vt:variant>
    </vt:vector>
  </HeadingPairs>
  <TitlesOfParts>
    <vt:vector size="50" baseType="lpstr">
      <vt:lpstr>Arial</vt:lpstr>
      <vt:lpstr>Arial Black</vt:lpstr>
      <vt:lpstr>Arial Narrow</vt:lpstr>
      <vt:lpstr>Book Antiqua</vt:lpstr>
      <vt:lpstr>Calibri</vt:lpstr>
      <vt:lpstr>Microsoft Sans Serif</vt:lpstr>
      <vt:lpstr>Symbol</vt:lpstr>
      <vt:lpstr>Tahoma</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   </vt:lpstr>
      <vt:lpstr>   </vt:lpstr>
      <vt:lpstr>      При посещении общеобразовательной организации и (или) очном взаимодействии с уполномоченными должностными лицами общеобразовательной организации родитель(и) (законный(ые) представитель(и)) ребенка предъявляет(ют) оригиналы документов.</vt:lpstr>
      <vt:lpstr>               Родитель(и) (законный(ые) представитель(и)) ребенка имеет право по своему усмотрению представлять другие документы</vt:lpstr>
      <vt:lpstr>              Заявление оформляется на русском языке, не допускается использование сокращений слов и аббревиатур, тексты документов должны быть написаны разборчиво, фамилии, имена и отчества (при наличии) физических лиц, адреса их мест жительства написаны полностью; не должны содержать подчисток, приписок, зачеркнутых слов и иных не оговоренных исправлений, а также иметь повреждений, наличие которых не позволяет однозначно истолковать их содержание, документы должны быть скреплены печатями, иметь надлежащие подписи сторон или определенных законодательством должностных лиц. Заявление может быть исполнено в рукописном или печатном виде.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Олейникова</dc:creator>
  <cp:lastModifiedBy>Галина Кузнецова</cp:lastModifiedBy>
  <cp:revision>156</cp:revision>
  <dcterms:created xsi:type="dcterms:W3CDTF">2022-03-22T05:17:44Z</dcterms:created>
  <dcterms:modified xsi:type="dcterms:W3CDTF">2025-03-25T09:31:02Z</dcterms:modified>
</cp:coreProperties>
</file>