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57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5CFE-B7F9-4E50-AFDC-AA57F5824B8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61198-2009-4A41-A4D1-855231B87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79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61198-2009-4A41-A4D1-855231B87F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9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0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6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7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2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1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6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8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5B50-3A5C-4A3F-90BE-582D4E22DC51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5141-4D74-4BD6-9215-88F329AF3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oo14@obraz.tambov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214" y="27451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67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Об организации приема на обучение иностранных </a:t>
            </a:r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граждан или лиц без гражданства</a:t>
            </a:r>
            <a:endParaRPr lang="ru-RU" sz="67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39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289" y="138509"/>
            <a:ext cx="10515600" cy="773026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ПРИКАЗЫ </a:t>
            </a: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МИНПРОСВЕЩЕНИЯ РОССИИ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Image 4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0640" y="1157295"/>
            <a:ext cx="3093858" cy="4351338"/>
          </a:xfrm>
          <a:prstGeom prst="rect">
            <a:avLst/>
          </a:prstGeom>
        </p:spPr>
      </p:pic>
      <p:grpSp>
        <p:nvGrpSpPr>
          <p:cNvPr id="7" name="Group 50"/>
          <p:cNvGrpSpPr>
            <a:grpSpLocks/>
          </p:cNvGrpSpPr>
          <p:nvPr/>
        </p:nvGrpSpPr>
        <p:grpSpPr>
          <a:xfrm>
            <a:off x="3489324" y="1048907"/>
            <a:ext cx="2485783" cy="5809093"/>
            <a:chOff x="0" y="0"/>
            <a:chExt cx="2304269" cy="4284944"/>
          </a:xfrm>
        </p:grpSpPr>
        <p:sp>
          <p:nvSpPr>
            <p:cNvPr id="8" name="Graphic 51"/>
            <p:cNvSpPr/>
            <p:nvPr/>
          </p:nvSpPr>
          <p:spPr>
            <a:xfrm>
              <a:off x="0" y="2409444"/>
              <a:ext cx="2125725" cy="1875500"/>
            </a:xfrm>
            <a:custGeom>
              <a:avLst/>
              <a:gdLst/>
              <a:ahLst/>
              <a:cxnLst/>
              <a:rect l="l" t="t" r="r" b="b"/>
              <a:pathLst>
                <a:path w="2254250" h="2101850">
                  <a:moveTo>
                    <a:pt x="2118487" y="0"/>
                  </a:moveTo>
                  <a:lnTo>
                    <a:pt x="135509" y="0"/>
                  </a:lnTo>
                  <a:lnTo>
                    <a:pt x="92691" y="6911"/>
                  </a:lnTo>
                  <a:lnTo>
                    <a:pt x="55494" y="26155"/>
                  </a:lnTo>
                  <a:lnTo>
                    <a:pt x="26155" y="55494"/>
                  </a:lnTo>
                  <a:lnTo>
                    <a:pt x="6911" y="92691"/>
                  </a:lnTo>
                  <a:lnTo>
                    <a:pt x="0" y="135509"/>
                  </a:lnTo>
                  <a:lnTo>
                    <a:pt x="0" y="1966087"/>
                  </a:lnTo>
                  <a:lnTo>
                    <a:pt x="6911" y="2008904"/>
                  </a:lnTo>
                  <a:lnTo>
                    <a:pt x="26155" y="2046101"/>
                  </a:lnTo>
                  <a:lnTo>
                    <a:pt x="55494" y="2075440"/>
                  </a:lnTo>
                  <a:lnTo>
                    <a:pt x="92691" y="2094684"/>
                  </a:lnTo>
                  <a:lnTo>
                    <a:pt x="135509" y="2101596"/>
                  </a:lnTo>
                  <a:lnTo>
                    <a:pt x="2118487" y="2101596"/>
                  </a:lnTo>
                  <a:lnTo>
                    <a:pt x="2161304" y="2094684"/>
                  </a:lnTo>
                  <a:lnTo>
                    <a:pt x="2198501" y="2075440"/>
                  </a:lnTo>
                  <a:lnTo>
                    <a:pt x="2227840" y="2046101"/>
                  </a:lnTo>
                  <a:lnTo>
                    <a:pt x="2247084" y="2008904"/>
                  </a:lnTo>
                  <a:lnTo>
                    <a:pt x="2253996" y="1966087"/>
                  </a:lnTo>
                  <a:lnTo>
                    <a:pt x="2253996" y="135509"/>
                  </a:lnTo>
                  <a:lnTo>
                    <a:pt x="2247084" y="92691"/>
                  </a:lnTo>
                  <a:lnTo>
                    <a:pt x="2227840" y="55494"/>
                  </a:lnTo>
                  <a:lnTo>
                    <a:pt x="2198501" y="26155"/>
                  </a:lnTo>
                  <a:lnTo>
                    <a:pt x="2161304" y="6911"/>
                  </a:lnTo>
                  <a:lnTo>
                    <a:pt x="2118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52"/>
            <p:cNvSpPr/>
            <p:nvPr/>
          </p:nvSpPr>
          <p:spPr>
            <a:xfrm>
              <a:off x="57639" y="0"/>
              <a:ext cx="2246630" cy="2409825"/>
            </a:xfrm>
            <a:custGeom>
              <a:avLst/>
              <a:gdLst/>
              <a:ahLst/>
              <a:cxnLst/>
              <a:rect l="l" t="t" r="r" b="b"/>
              <a:pathLst>
                <a:path w="2246630" h="2409825">
                  <a:moveTo>
                    <a:pt x="2101469" y="0"/>
                  </a:moveTo>
                  <a:lnTo>
                    <a:pt x="144907" y="0"/>
                  </a:lnTo>
                  <a:lnTo>
                    <a:pt x="99112" y="7389"/>
                  </a:lnTo>
                  <a:lnTo>
                    <a:pt x="59335" y="27964"/>
                  </a:lnTo>
                  <a:lnTo>
                    <a:pt x="27964" y="59335"/>
                  </a:lnTo>
                  <a:lnTo>
                    <a:pt x="7389" y="99112"/>
                  </a:lnTo>
                  <a:lnTo>
                    <a:pt x="0" y="144906"/>
                  </a:lnTo>
                  <a:lnTo>
                    <a:pt x="0" y="2264537"/>
                  </a:lnTo>
                  <a:lnTo>
                    <a:pt x="7389" y="2310331"/>
                  </a:lnTo>
                  <a:lnTo>
                    <a:pt x="27964" y="2350108"/>
                  </a:lnTo>
                  <a:lnTo>
                    <a:pt x="59335" y="2381479"/>
                  </a:lnTo>
                  <a:lnTo>
                    <a:pt x="99112" y="2402054"/>
                  </a:lnTo>
                  <a:lnTo>
                    <a:pt x="144907" y="2409443"/>
                  </a:lnTo>
                  <a:lnTo>
                    <a:pt x="2101469" y="2409443"/>
                  </a:lnTo>
                  <a:lnTo>
                    <a:pt x="2147263" y="2402054"/>
                  </a:lnTo>
                  <a:lnTo>
                    <a:pt x="2187040" y="2381479"/>
                  </a:lnTo>
                  <a:lnTo>
                    <a:pt x="2218411" y="2350108"/>
                  </a:lnTo>
                  <a:lnTo>
                    <a:pt x="2238986" y="2310331"/>
                  </a:lnTo>
                  <a:lnTo>
                    <a:pt x="2246376" y="2264537"/>
                  </a:lnTo>
                  <a:lnTo>
                    <a:pt x="2246376" y="144906"/>
                  </a:lnTo>
                  <a:lnTo>
                    <a:pt x="2238986" y="99112"/>
                  </a:lnTo>
                  <a:lnTo>
                    <a:pt x="2218411" y="59335"/>
                  </a:lnTo>
                  <a:lnTo>
                    <a:pt x="2187040" y="27964"/>
                  </a:lnTo>
                  <a:lnTo>
                    <a:pt x="2147263" y="7389"/>
                  </a:lnTo>
                  <a:lnTo>
                    <a:pt x="2101469" y="0"/>
                  </a:lnTo>
                  <a:close/>
                </a:path>
              </a:pathLst>
            </a:custGeom>
            <a:solidFill>
              <a:srgbClr val="17417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Textbox 53"/>
            <p:cNvSpPr txBox="1"/>
            <p:nvPr/>
          </p:nvSpPr>
          <p:spPr>
            <a:xfrm>
              <a:off x="134365" y="121558"/>
              <a:ext cx="1991360" cy="21729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079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Минпросвещения</a:t>
              </a:r>
              <a:r>
                <a:rPr lang="ru-RU" sz="1100" b="1" spc="-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России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1333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№</a:t>
              </a:r>
              <a:r>
                <a:rPr lang="ru-RU" sz="1100" b="1" spc="-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171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от</a:t>
              </a:r>
              <a:r>
                <a:rPr lang="ru-RU" sz="1100" b="1" spc="-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04</a:t>
              </a:r>
              <a:r>
                <a:rPr lang="ru-RU" sz="1100" b="1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марта</a:t>
              </a:r>
              <a:r>
                <a:rPr lang="ru-RU" sz="1100" b="1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2025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г.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b="1" dirty="0"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 </a:t>
              </a:r>
              <a:r>
                <a:rPr lang="ru-RU" sz="11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«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 внесении</a:t>
              </a:r>
              <a:r>
                <a:rPr lang="ru-RU" sz="1100" b="1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изменений в Порядок приема</a:t>
              </a:r>
              <a:r>
                <a:rPr lang="ru-RU" sz="1100" b="1" spc="-8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</a:t>
              </a:r>
              <a:r>
                <a:rPr lang="ru-RU" sz="1100" b="1" spc="-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обучение</a:t>
              </a:r>
              <a:r>
                <a:rPr lang="ru-RU" sz="1100" b="1" spc="-9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по образовательным</a:t>
              </a:r>
              <a:r>
                <a:rPr lang="ru-RU" sz="1100" b="1" spc="-30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программам начального общего, основного общего и среднего общего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1079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образования,</a:t>
              </a:r>
              <a:r>
                <a:rPr lang="ru-RU" sz="1100" b="1" spc="-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утвержденный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254000" marR="266065" indent="-63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приказом</a:t>
              </a:r>
              <a:r>
                <a:rPr lang="ru-RU" sz="1100" b="1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Министерства просвещения</a:t>
              </a:r>
              <a:r>
                <a:rPr lang="ru-RU" sz="1100" b="1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Российской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1333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Федерации</a:t>
              </a:r>
              <a:r>
                <a:rPr lang="ru-RU" sz="1100" b="1" spc="-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от</a:t>
              </a:r>
              <a:r>
                <a:rPr lang="ru-RU" sz="1100" b="1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</a:t>
              </a:r>
              <a:r>
                <a:rPr lang="ru-RU" sz="1100" b="1" spc="-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сентября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2020</a:t>
              </a:r>
              <a:r>
                <a:rPr lang="ru-RU" sz="1100" b="1" spc="-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г.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635" marR="13335" algn="ctr"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№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458»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1" name="Textbox 54"/>
            <p:cNvSpPr txBox="1"/>
            <p:nvPr/>
          </p:nvSpPr>
          <p:spPr>
            <a:xfrm>
              <a:off x="134365" y="2621836"/>
              <a:ext cx="1905635" cy="9067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0160" algn="ctr">
                <a:lnSpc>
                  <a:spcPct val="103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Порядок приема на обучение по</a:t>
              </a:r>
              <a:r>
                <a:rPr lang="ru-RU" sz="1200" b="1" spc="-6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образовательным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R="11430" indent="3810" algn="ctr">
                <a:lnSpc>
                  <a:spcPct val="103000"/>
                </a:lnSpc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программам начального общего, основного общего и среднего общего </a:t>
              </a:r>
              <a:r>
                <a:rPr lang="ru-RU" sz="1200" b="1" spc="-1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образования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</p:grpSp>
      <p:pic>
        <p:nvPicPr>
          <p:cNvPr id="12" name="Image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0089" y="1157922"/>
            <a:ext cx="3215640" cy="4542155"/>
          </a:xfrm>
          <a:prstGeom prst="rect">
            <a:avLst/>
          </a:prstGeom>
        </p:spPr>
      </p:pic>
      <p:grpSp>
        <p:nvGrpSpPr>
          <p:cNvPr id="13" name="Group 56"/>
          <p:cNvGrpSpPr>
            <a:grpSpLocks/>
          </p:cNvGrpSpPr>
          <p:nvPr/>
        </p:nvGrpSpPr>
        <p:grpSpPr>
          <a:xfrm>
            <a:off x="9205730" y="1026014"/>
            <a:ext cx="2861774" cy="5831986"/>
            <a:chOff x="-70022" y="-1"/>
            <a:chExt cx="2328843" cy="5480278"/>
          </a:xfrm>
        </p:grpSpPr>
        <p:sp>
          <p:nvSpPr>
            <p:cNvPr id="14" name="Graphic 57"/>
            <p:cNvSpPr/>
            <p:nvPr/>
          </p:nvSpPr>
          <p:spPr>
            <a:xfrm>
              <a:off x="0" y="2506979"/>
              <a:ext cx="2246630" cy="2133600"/>
            </a:xfrm>
            <a:custGeom>
              <a:avLst/>
              <a:gdLst/>
              <a:ahLst/>
              <a:cxnLst/>
              <a:rect l="l" t="t" r="r" b="b"/>
              <a:pathLst>
                <a:path w="2246630" h="2133600">
                  <a:moveTo>
                    <a:pt x="2108834" y="0"/>
                  </a:moveTo>
                  <a:lnTo>
                    <a:pt x="137540" y="0"/>
                  </a:lnTo>
                  <a:lnTo>
                    <a:pt x="94073" y="7013"/>
                  </a:lnTo>
                  <a:lnTo>
                    <a:pt x="56317" y="26541"/>
                  </a:lnTo>
                  <a:lnTo>
                    <a:pt x="26541" y="56317"/>
                  </a:lnTo>
                  <a:lnTo>
                    <a:pt x="7013" y="94073"/>
                  </a:lnTo>
                  <a:lnTo>
                    <a:pt x="0" y="137541"/>
                  </a:lnTo>
                  <a:lnTo>
                    <a:pt x="0" y="1996020"/>
                  </a:lnTo>
                  <a:lnTo>
                    <a:pt x="7013" y="2039507"/>
                  </a:lnTo>
                  <a:lnTo>
                    <a:pt x="26541" y="2077273"/>
                  </a:lnTo>
                  <a:lnTo>
                    <a:pt x="56317" y="2107055"/>
                  </a:lnTo>
                  <a:lnTo>
                    <a:pt x="94073" y="2126586"/>
                  </a:lnTo>
                  <a:lnTo>
                    <a:pt x="137540" y="2133600"/>
                  </a:lnTo>
                  <a:lnTo>
                    <a:pt x="2108834" y="2133600"/>
                  </a:lnTo>
                  <a:lnTo>
                    <a:pt x="2152302" y="2126586"/>
                  </a:lnTo>
                  <a:lnTo>
                    <a:pt x="2190058" y="2107055"/>
                  </a:lnTo>
                  <a:lnTo>
                    <a:pt x="2219834" y="2077273"/>
                  </a:lnTo>
                  <a:lnTo>
                    <a:pt x="2239362" y="2039507"/>
                  </a:lnTo>
                  <a:lnTo>
                    <a:pt x="2246376" y="1996020"/>
                  </a:lnTo>
                  <a:lnTo>
                    <a:pt x="2246376" y="137541"/>
                  </a:lnTo>
                  <a:lnTo>
                    <a:pt x="2239362" y="94073"/>
                  </a:lnTo>
                  <a:lnTo>
                    <a:pt x="2219834" y="56317"/>
                  </a:lnTo>
                  <a:lnTo>
                    <a:pt x="2190058" y="26541"/>
                  </a:lnTo>
                  <a:lnTo>
                    <a:pt x="2152302" y="7013"/>
                  </a:lnTo>
                  <a:lnTo>
                    <a:pt x="210883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58"/>
            <p:cNvSpPr/>
            <p:nvPr/>
          </p:nvSpPr>
          <p:spPr>
            <a:xfrm>
              <a:off x="12191" y="0"/>
              <a:ext cx="2246630" cy="2506980"/>
            </a:xfrm>
            <a:custGeom>
              <a:avLst/>
              <a:gdLst/>
              <a:ahLst/>
              <a:cxnLst/>
              <a:rect l="l" t="t" r="r" b="b"/>
              <a:pathLst>
                <a:path w="2246630" h="2506980">
                  <a:moveTo>
                    <a:pt x="2101469" y="0"/>
                  </a:moveTo>
                  <a:lnTo>
                    <a:pt x="144907" y="0"/>
                  </a:lnTo>
                  <a:lnTo>
                    <a:pt x="99112" y="7389"/>
                  </a:lnTo>
                  <a:lnTo>
                    <a:pt x="59335" y="27964"/>
                  </a:lnTo>
                  <a:lnTo>
                    <a:pt x="27964" y="59335"/>
                  </a:lnTo>
                  <a:lnTo>
                    <a:pt x="7389" y="99112"/>
                  </a:lnTo>
                  <a:lnTo>
                    <a:pt x="0" y="144906"/>
                  </a:lnTo>
                  <a:lnTo>
                    <a:pt x="0" y="2362072"/>
                  </a:lnTo>
                  <a:lnTo>
                    <a:pt x="7389" y="2407867"/>
                  </a:lnTo>
                  <a:lnTo>
                    <a:pt x="27964" y="2447644"/>
                  </a:lnTo>
                  <a:lnTo>
                    <a:pt x="59335" y="2479015"/>
                  </a:lnTo>
                  <a:lnTo>
                    <a:pt x="99112" y="2499590"/>
                  </a:lnTo>
                  <a:lnTo>
                    <a:pt x="144907" y="2506979"/>
                  </a:lnTo>
                  <a:lnTo>
                    <a:pt x="2101469" y="2506979"/>
                  </a:lnTo>
                  <a:lnTo>
                    <a:pt x="2147263" y="2499590"/>
                  </a:lnTo>
                  <a:lnTo>
                    <a:pt x="2187040" y="2479015"/>
                  </a:lnTo>
                  <a:lnTo>
                    <a:pt x="2218411" y="2447644"/>
                  </a:lnTo>
                  <a:lnTo>
                    <a:pt x="2238986" y="2407867"/>
                  </a:lnTo>
                  <a:lnTo>
                    <a:pt x="2246376" y="2362072"/>
                  </a:lnTo>
                  <a:lnTo>
                    <a:pt x="2246376" y="144906"/>
                  </a:lnTo>
                  <a:lnTo>
                    <a:pt x="2238986" y="99112"/>
                  </a:lnTo>
                  <a:lnTo>
                    <a:pt x="2218411" y="59335"/>
                  </a:lnTo>
                  <a:lnTo>
                    <a:pt x="2187040" y="27964"/>
                  </a:lnTo>
                  <a:lnTo>
                    <a:pt x="2147263" y="7389"/>
                  </a:lnTo>
                  <a:lnTo>
                    <a:pt x="2101469" y="0"/>
                  </a:lnTo>
                  <a:close/>
                </a:path>
              </a:pathLst>
            </a:custGeom>
            <a:solidFill>
              <a:srgbClr val="17417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Textbox 59"/>
            <p:cNvSpPr txBox="1"/>
            <p:nvPr/>
          </p:nvSpPr>
          <p:spPr>
            <a:xfrm>
              <a:off x="-70022" y="-1"/>
              <a:ext cx="2328843" cy="54802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1920" marR="98425" algn="ctr">
                <a:spcBef>
                  <a:spcPts val="84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Минпросвещения</a:t>
              </a:r>
              <a:r>
                <a:rPr lang="ru-RU" sz="1100" b="1" spc="-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России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21285" marR="99695" algn="ctr">
                <a:spcBef>
                  <a:spcPts val="5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№</a:t>
              </a:r>
              <a:r>
                <a:rPr lang="ru-RU" sz="1100" b="1" spc="-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170</a:t>
              </a:r>
              <a:r>
                <a:rPr lang="ru-RU" sz="1100" b="1" spc="2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от</a:t>
              </a:r>
              <a:r>
                <a:rPr lang="ru-RU" sz="1100" b="1" spc="-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04</a:t>
              </a:r>
              <a:r>
                <a:rPr lang="ru-RU" sz="1100" b="1" spc="-5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марта</a:t>
              </a:r>
              <a:r>
                <a:rPr lang="ru-RU" sz="1100" b="1" spc="-2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2025</a:t>
              </a:r>
              <a:r>
                <a:rPr lang="ru-RU" sz="1100" b="1" spc="-1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г.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>
                <a:spcBef>
                  <a:spcPts val="115"/>
                </a:spcBef>
                <a:spcAft>
                  <a:spcPts val="0"/>
                </a:spcAft>
              </a:pPr>
              <a:r>
                <a:rPr lang="ru-RU" sz="1100" b="1" dirty="0"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 </a:t>
              </a:r>
              <a:r>
                <a:rPr lang="ru-RU" sz="1100" b="1" dirty="0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«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</a:t>
              </a:r>
              <a:r>
                <a:rPr lang="ru-RU" sz="1100" b="1" spc="-3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утверждении</a:t>
              </a:r>
              <a:r>
                <a:rPr lang="ru-RU" sz="1100" b="1" spc="-5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Порядка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21285" marR="98425" algn="ctr">
                <a:lnSpc>
                  <a:spcPct val="103000"/>
                </a:lnSpc>
                <a:spcBef>
                  <a:spcPts val="5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проведения в государственной или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муниципальной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21920" marR="98425" algn="ctr">
                <a:lnSpc>
                  <a:spcPct val="10300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общеобразовательной</a:t>
              </a:r>
              <a:r>
                <a:rPr lang="ru-RU" sz="1100" b="1" spc="-4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организации тестирования на знание русского языка, достаточное для освоения образовательных</a:t>
              </a:r>
              <a:r>
                <a:rPr lang="ru-RU" sz="1100" b="1" spc="-9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программ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21285" marR="10033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начального</a:t>
              </a:r>
              <a:r>
                <a:rPr lang="ru-RU" sz="1100" b="1" spc="-4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общего,</a:t>
              </a:r>
              <a:r>
                <a:rPr lang="ru-RU" sz="1100" b="1" spc="-35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spc="-1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основного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121285" marR="98425" algn="ctr">
                <a:lnSpc>
                  <a:spcPct val="103000"/>
                </a:lnSpc>
                <a:spcBef>
                  <a:spcPts val="5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общего и среднего общего образования, иностранных граждан и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лиц</a:t>
              </a:r>
              <a:r>
                <a:rPr lang="ru-RU" sz="1100" b="1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без</a:t>
              </a:r>
              <a:r>
                <a:rPr lang="ru-RU" sz="1100" b="1" spc="-7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гражданства»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0"/>
                </a:spcAft>
              </a:pPr>
              <a:r>
                <a:rPr lang="ru-RU" sz="1100" b="1" dirty="0"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 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50165" algn="ctr">
                <a:lnSpc>
                  <a:spcPct val="103000"/>
                </a:lnSpc>
                <a:spcBef>
                  <a:spcPts val="5"/>
                </a:spcBef>
                <a:spcAft>
                  <a:spcPts val="0"/>
                </a:spcAft>
              </a:pPr>
              <a:endParaRPr lang="ru-RU" sz="1200" b="1" dirty="0" smtClean="0">
                <a:solidFill>
                  <a:srgbClr val="1F3863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50165" algn="ctr">
                <a:lnSpc>
                  <a:spcPct val="103000"/>
                </a:lnSpc>
                <a:spcBef>
                  <a:spcPts val="5"/>
                </a:spcBef>
                <a:spcAft>
                  <a:spcPts val="0"/>
                </a:spcAft>
              </a:pPr>
              <a:endParaRPr lang="ru-RU" sz="1200" b="1" dirty="0">
                <a:solidFill>
                  <a:srgbClr val="1F3863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50165" algn="ctr">
                <a:lnSpc>
                  <a:spcPct val="103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200" b="1" dirty="0" smtClean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Порядок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проведения в государственной или </a:t>
              </a:r>
              <a:r>
                <a:rPr lang="ru-RU" sz="1200" b="1" spc="-1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муниципальной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49530" algn="ctr">
                <a:lnSpc>
                  <a:spcPct val="103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общеобразовательной организации тестирования на знание русского языка, достаточное для освоения образовательных</a:t>
              </a:r>
              <a:r>
                <a:rPr lang="ru-RU" sz="1200" b="1" spc="-6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программ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48260" algn="ctr">
                <a:spcBef>
                  <a:spcPts val="2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начального</a:t>
              </a:r>
              <a:r>
                <a:rPr lang="ru-RU" sz="1200" b="1" spc="-25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общего,</a:t>
              </a:r>
              <a:r>
                <a:rPr lang="ru-RU" sz="1200" b="1" spc="-5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spc="-1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основного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46355" algn="ctr">
                <a:spcBef>
                  <a:spcPts val="6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общего</a:t>
              </a:r>
              <a:r>
                <a:rPr lang="ru-RU" sz="1200" b="1" spc="-4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и</a:t>
              </a:r>
              <a:r>
                <a:rPr lang="ru-RU" sz="1200" b="1" spc="-5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среднего</a:t>
              </a:r>
              <a:r>
                <a:rPr lang="ru-RU" sz="1200" b="1" spc="-55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spc="-1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общего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marL="49530" marR="5080" algn="ctr">
                <a:lnSpc>
                  <a:spcPct val="103000"/>
                </a:lnSpc>
                <a:spcBef>
                  <a:spcPts val="65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образования, иностранных граждан и</a:t>
              </a:r>
              <a:r>
                <a:rPr lang="ru-RU" sz="1200" b="1" spc="-7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лиц</a:t>
              </a:r>
              <a:r>
                <a:rPr lang="ru-RU" sz="1200" b="1" spc="-70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без</a:t>
              </a:r>
              <a:r>
                <a:rPr lang="ru-RU" sz="1200" b="1" spc="-65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F3863"/>
                  </a:solidFill>
                  <a:effectLst/>
                  <a:latin typeface="Arial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гражданства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5" y="-6506"/>
            <a:ext cx="11697455" cy="6664883"/>
          </a:xfrm>
        </p:spPr>
      </p:pic>
    </p:spTree>
    <p:extLst>
      <p:ext uri="{BB962C8B-B14F-4D97-AF65-F5344CB8AC3E}">
        <p14:creationId xmlns:p14="http://schemas.microsoft.com/office/powerpoint/2010/main" val="24986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0" y="154546"/>
            <a:ext cx="11906130" cy="6703454"/>
          </a:xfrm>
        </p:spPr>
      </p:pic>
    </p:spTree>
    <p:extLst>
      <p:ext uri="{BB962C8B-B14F-4D97-AF65-F5344CB8AC3E}">
        <p14:creationId xmlns:p14="http://schemas.microsoft.com/office/powerpoint/2010/main" val="196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6" y="270456"/>
            <a:ext cx="11116573" cy="6246254"/>
          </a:xfrm>
        </p:spPr>
      </p:pic>
    </p:spTree>
    <p:extLst>
      <p:ext uri="{BB962C8B-B14F-4D97-AF65-F5344CB8AC3E}">
        <p14:creationId xmlns:p14="http://schemas.microsoft.com/office/powerpoint/2010/main" val="41386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Центры тестирования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1825625"/>
            <a:ext cx="11449318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b="1" dirty="0" smtClean="0"/>
              <a:t>МАОУ </a:t>
            </a:r>
            <a:r>
              <a:rPr lang="ru-RU" sz="3600" b="1" dirty="0" smtClean="0"/>
              <a:t>СОШ №</a:t>
            </a:r>
            <a:r>
              <a:rPr lang="ru-RU" sz="3600" b="1" dirty="0" smtClean="0"/>
              <a:t>22 </a:t>
            </a:r>
            <a:r>
              <a:rPr lang="ru-RU" sz="3600" b="1" dirty="0" err="1" smtClean="0"/>
              <a:t>им.Героя</a:t>
            </a:r>
            <a:r>
              <a:rPr lang="ru-RU" sz="3600" b="1" dirty="0" smtClean="0"/>
              <a:t> РФ  </a:t>
            </a:r>
            <a:r>
              <a:rPr lang="ru-RU" sz="3600" b="1" dirty="0" err="1" smtClean="0"/>
              <a:t>Д.Е.Иванова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г.Тамбова</a:t>
            </a:r>
            <a:r>
              <a:rPr lang="ru-RU" sz="3600" b="1" dirty="0" smtClean="0"/>
              <a:t> по адресу </a:t>
            </a:r>
            <a:r>
              <a:rPr lang="ru-RU" sz="3600" b="1" dirty="0" err="1" smtClean="0"/>
              <a:t>г.Тамбов</a:t>
            </a:r>
            <a:r>
              <a:rPr lang="ru-RU" sz="3600" b="1" dirty="0" smtClean="0"/>
              <a:t>, улица Державинская, д.10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b="1" dirty="0" smtClean="0"/>
              <a:t>МБОУ «</a:t>
            </a:r>
            <a:r>
              <a:rPr lang="ru-RU" sz="3600" b="1" dirty="0" smtClean="0"/>
              <a:t>Средняя общеобразовательная школа</a:t>
            </a:r>
            <a:r>
              <a:rPr lang="ru-RU" sz="3600" b="1" dirty="0"/>
              <a:t>№</a:t>
            </a:r>
            <a:r>
              <a:rPr lang="ru-RU" sz="3600" b="1"/>
              <a:t>1</a:t>
            </a:r>
            <a:r>
              <a:rPr lang="ru-RU" sz="3600" b="1" smtClean="0"/>
              <a:t>»       </a:t>
            </a:r>
            <a:r>
              <a:rPr lang="ru-RU" sz="3600" b="1" dirty="0" smtClean="0"/>
              <a:t>г</a:t>
            </a:r>
            <a:r>
              <a:rPr lang="ru-RU" sz="3600" b="1" dirty="0" smtClean="0"/>
              <a:t>. Мичуринска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26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37" y="-10716"/>
            <a:ext cx="5556760" cy="6760734"/>
          </a:xfrm>
          <a:prstGeom prst="rect">
            <a:avLst/>
          </a:prstGeom>
        </p:spPr>
      </p:pic>
      <p:grpSp>
        <p:nvGrpSpPr>
          <p:cNvPr id="9" name="Group 170"/>
          <p:cNvGrpSpPr>
            <a:grpSpLocks/>
          </p:cNvGrpSpPr>
          <p:nvPr/>
        </p:nvGrpSpPr>
        <p:grpSpPr>
          <a:xfrm>
            <a:off x="6298565" y="883285"/>
            <a:ext cx="5442204" cy="5751576"/>
            <a:chOff x="0" y="0"/>
            <a:chExt cx="5442204" cy="5751576"/>
          </a:xfrm>
        </p:grpSpPr>
        <p:pic>
          <p:nvPicPr>
            <p:cNvPr id="10" name="Image 1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42204" cy="5751576"/>
            </a:xfrm>
            <a:prstGeom prst="rect">
              <a:avLst/>
            </a:prstGeom>
          </p:spPr>
        </p:pic>
        <p:sp>
          <p:nvSpPr>
            <p:cNvPr id="11" name="Textbox 172"/>
            <p:cNvSpPr txBox="1"/>
            <p:nvPr/>
          </p:nvSpPr>
          <p:spPr>
            <a:xfrm>
              <a:off x="194437" y="249079"/>
              <a:ext cx="4860798" cy="6159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24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2000" b="1" spc="-10" dirty="0">
                  <a:solidFill>
                    <a:srgbClr val="003366"/>
                  </a:solidFill>
                  <a:effectLst/>
                  <a:latin typeface="Tahoma" panose="020B060403050404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ФУНКЦИОНИРОВАНИЕ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 algn="ctr">
                <a:lnSpc>
                  <a:spcPts val="2400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rgbClr val="003366"/>
                  </a:solidFill>
                  <a:effectLst/>
                  <a:latin typeface="Tahoma" panose="020B060403050404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«ГОРЯЧЕЙ</a:t>
              </a:r>
              <a:r>
                <a:rPr lang="ru-RU" sz="2000" b="1" spc="-20" dirty="0">
                  <a:solidFill>
                    <a:srgbClr val="003366"/>
                  </a:solidFill>
                  <a:effectLst/>
                  <a:latin typeface="Tahoma" panose="020B060403050404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ru-RU" sz="2000" b="1" spc="-10" dirty="0">
                  <a:solidFill>
                    <a:srgbClr val="003366"/>
                  </a:solidFill>
                  <a:effectLst/>
                  <a:latin typeface="Tahoma" panose="020B060403050404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ЛИНИИ»</a:t>
              </a:r>
              <a:endParaRPr lang="ru-RU" sz="1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2" name="Textbox 173"/>
            <p:cNvSpPr txBox="1"/>
            <p:nvPr/>
          </p:nvSpPr>
          <p:spPr>
            <a:xfrm>
              <a:off x="1537461" y="1468685"/>
              <a:ext cx="2717165" cy="5549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175"/>
                </a:lnSpc>
                <a:spcAft>
                  <a:spcPts val="0"/>
                </a:spcAft>
              </a:pP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с</a:t>
              </a:r>
              <a:r>
                <a:rPr lang="ru-RU" sz="1800" spc="-3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9:00 до</a:t>
              </a:r>
              <a:r>
                <a:rPr lang="ru-RU" sz="1800" spc="-45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18:00</a:t>
              </a:r>
              <a:r>
                <a:rPr lang="ru-RU" sz="1800" spc="15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 spc="-25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по</a:t>
              </a:r>
              <a:endParaRPr lang="ru-RU" sz="11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  <a:p>
              <a:pPr>
                <a:lnSpc>
                  <a:spcPts val="2175"/>
                </a:lnSpc>
                <a:spcAft>
                  <a:spcPts val="0"/>
                </a:spcAft>
              </a:pPr>
              <a:r>
                <a:rPr lang="ru-RU" sz="1800" spc="-1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московскому</a:t>
              </a:r>
              <a:r>
                <a:rPr lang="ru-RU" sz="1800" spc="-7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 spc="-1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времени</a:t>
              </a:r>
              <a:endParaRPr lang="ru-RU" sz="11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3" name="Textbox 174"/>
            <p:cNvSpPr txBox="1"/>
            <p:nvPr/>
          </p:nvSpPr>
          <p:spPr>
            <a:xfrm>
              <a:off x="1537461" y="2564441"/>
              <a:ext cx="2816225" cy="2806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телефон</a:t>
              </a:r>
              <a:r>
                <a:rPr lang="ru-RU" sz="1800" spc="55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(4752)</a:t>
              </a:r>
              <a:r>
                <a:rPr lang="ru-RU" sz="1800" spc="-12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 </a:t>
              </a: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79-23-</a:t>
              </a:r>
              <a:r>
                <a:rPr lang="ru-RU" sz="1800" spc="-25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54,</a:t>
              </a:r>
              <a:endParaRPr lang="ru-RU" sz="11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  <p:sp>
          <p:nvSpPr>
            <p:cNvPr id="14" name="Textbox 175"/>
            <p:cNvSpPr txBox="1"/>
            <p:nvPr/>
          </p:nvSpPr>
          <p:spPr>
            <a:xfrm>
              <a:off x="1537461" y="3389306"/>
              <a:ext cx="3241675" cy="5549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>
                <a:lnSpc>
                  <a:spcPct val="98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80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</a:rPr>
                <a:t>адрес электронной почты </a:t>
              </a:r>
              <a:r>
                <a:rPr lang="ru-RU" sz="1800" u="none" strike="noStrike" spc="-40">
                  <a:solidFill>
                    <a:srgbClr val="003366"/>
                  </a:solidFill>
                  <a:effectLst/>
                  <a:latin typeface="Verdana" panose="020B0604030504040204" pitchFamily="34" charset="0"/>
                  <a:ea typeface="Microsoft Sans Serif" panose="020B0604020202020204" pitchFamily="34" charset="0"/>
                  <a:hlinkClick r:id="rId4"/>
                </a:rPr>
                <a:t>ooo14@obraz.tambov.gov.ru</a:t>
              </a:r>
              <a:endParaRPr lang="ru-RU" sz="110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endParaRPr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51231" y="221566"/>
            <a:ext cx="53148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МИНИСТЕРСТВОМ ОБРАЗОВАНИЯ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И НАУКИ ТАМБОВСКОЙ ОБЛАСТИ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СОЗДАНА ГОРЯЧАЯ ЛИНИЯ В ЦЕЛЯХ ОРГАНИЗАЦИИ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Microsoft Sans Serif" panose="020B0604020202020204" pitchFamily="34" charset="0"/>
                <a:cs typeface="Tahoma" panose="020B0604030504040204" pitchFamily="34" charset="0"/>
              </a:rPr>
              <a:t>РАЗЪЯСНЕНИЯ РАБОТЫ В РАМКАХ ПРИКАЗОВ МИНПРОСВЕЩЕНИЯ РОССИИ: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841" y="1717217"/>
            <a:ext cx="51676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 4 марта 2025 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</a:t>
            </a:r>
          </a:p>
          <a:p>
            <a:r>
              <a:rPr lang="ru-RU" dirty="0">
                <a:solidFill>
                  <a:schemeClr val="bg1"/>
                </a:solidFill>
              </a:rPr>
              <a:t>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9498" y="4320864"/>
            <a:ext cx="4846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 4 марта 2025 г. № 171 «О внесении изменений в Порядок приема на обучение по</a:t>
            </a:r>
          </a:p>
          <a:p>
            <a:r>
              <a:rPr lang="ru-RU" dirty="0">
                <a:solidFill>
                  <a:schemeClr val="bg1"/>
                </a:solidFill>
              </a:rPr>
              <a:t>образовательным программам начального</a:t>
            </a:r>
          </a:p>
          <a:p>
            <a:r>
              <a:rPr lang="ru-RU" dirty="0">
                <a:solidFill>
                  <a:schemeClr val="bg1"/>
                </a:solidFill>
              </a:rPr>
              <a:t>общего, основного общего и среднего общего образования, утвержденный приказом Министерства просвещения Российской</a:t>
            </a:r>
          </a:p>
          <a:p>
            <a:r>
              <a:rPr lang="ru-RU" dirty="0">
                <a:solidFill>
                  <a:schemeClr val="bg1"/>
                </a:solidFill>
              </a:rPr>
              <a:t>Федерации от 2 сентября 2020 г. № 458»</a:t>
            </a:r>
          </a:p>
        </p:txBody>
      </p:sp>
    </p:spTree>
    <p:extLst>
      <p:ext uri="{BB962C8B-B14F-4D97-AF65-F5344CB8AC3E}">
        <p14:creationId xmlns:p14="http://schemas.microsoft.com/office/powerpoint/2010/main" val="23781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199</Words>
  <Application>Microsoft Office PowerPoint</Application>
  <PresentationFormat>Широкоэкранный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Microsoft Sans Serif</vt:lpstr>
      <vt:lpstr>Tahoma</vt:lpstr>
      <vt:lpstr>Verdana</vt:lpstr>
      <vt:lpstr>Тема Office</vt:lpstr>
      <vt:lpstr>  Об организации приема на обучение иностранных граждан или лиц без гражданства</vt:lpstr>
      <vt:lpstr> ПРИКАЗЫ МИНПРОСВЕЩЕНИЯ РОССИИ </vt:lpstr>
      <vt:lpstr>Презентация PowerPoint</vt:lpstr>
      <vt:lpstr>Презентация PowerPoint</vt:lpstr>
      <vt:lpstr>Презентация PowerPoint</vt:lpstr>
      <vt:lpstr>Центры тестирования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Об организации приема на обучение иностранных граждан или лиц без гражданства</dc:title>
  <dc:creator>Галина Кузнецова</dc:creator>
  <cp:lastModifiedBy>Галина Кузнецова</cp:lastModifiedBy>
  <cp:revision>11</cp:revision>
  <dcterms:created xsi:type="dcterms:W3CDTF">2025-04-03T05:20:33Z</dcterms:created>
  <dcterms:modified xsi:type="dcterms:W3CDTF">2025-04-03T06:32:58Z</dcterms:modified>
</cp:coreProperties>
</file>